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notesSlides/notesSlide6.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7.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notesSlides/notesSlide8.xml" ContentType="application/vnd.openxmlformats-officedocument.presentationml.notesSlide+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notesSlides/notesSlide9.xml" ContentType="application/vnd.openxmlformats-officedocument.presentationml.notesSlide+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20"/>
  </p:notesMasterIdLst>
  <p:sldIdLst>
    <p:sldId id="256" r:id="rId2"/>
    <p:sldId id="326" r:id="rId3"/>
    <p:sldId id="257" r:id="rId4"/>
    <p:sldId id="271" r:id="rId5"/>
    <p:sldId id="272" r:id="rId6"/>
    <p:sldId id="258" r:id="rId7"/>
    <p:sldId id="259" r:id="rId8"/>
    <p:sldId id="325" r:id="rId9"/>
    <p:sldId id="270" r:id="rId10"/>
    <p:sldId id="260" r:id="rId11"/>
    <p:sldId id="261" r:id="rId12"/>
    <p:sldId id="262" r:id="rId13"/>
    <p:sldId id="263" r:id="rId14"/>
    <p:sldId id="269" r:id="rId15"/>
    <p:sldId id="273" r:id="rId16"/>
    <p:sldId id="323" r:id="rId17"/>
    <p:sldId id="327" r:id="rId18"/>
    <p:sldId id="268" r:id="rId19"/>
  </p:sldIdLst>
  <p:sldSz cx="10058400" cy="7772400"/>
  <p:notesSz cx="9369425" cy="71024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3AE"/>
    <a:srgbClr val="6CB3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D02556-9A16-4002-A0F5-ACA1990B62C7}">
  <a:tblStyle styleId="{56D02556-9A16-4002-A0F5-ACA1990B62C7}"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5342" autoAdjust="0"/>
  </p:normalViewPr>
  <p:slideViewPr>
    <p:cSldViewPr snapToGrid="0">
      <p:cViewPr varScale="1">
        <p:scale>
          <a:sx n="53" d="100"/>
          <a:sy n="53" d="100"/>
        </p:scale>
        <p:origin x="1424" y="44"/>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ssandra Nelson" userId="0081600cf81f2d84" providerId="LiveId" clId="{165F8BF3-7E88-4D01-8E97-7D42DA016A99}"/>
    <pc:docChg chg="modSld">
      <pc:chgData name="Cassandra Nelson" userId="0081600cf81f2d84" providerId="LiveId" clId="{165F8BF3-7E88-4D01-8E97-7D42DA016A99}" dt="2024-12-10T14:10:39.226" v="1" actId="20577"/>
      <pc:docMkLst>
        <pc:docMk/>
      </pc:docMkLst>
      <pc:sldChg chg="modSp mod">
        <pc:chgData name="Cassandra Nelson" userId="0081600cf81f2d84" providerId="LiveId" clId="{165F8BF3-7E88-4D01-8E97-7D42DA016A99}" dt="2024-12-10T14:10:39.226" v="1" actId="20577"/>
        <pc:sldMkLst>
          <pc:docMk/>
          <pc:sldMk cId="0" sldId="327"/>
        </pc:sldMkLst>
        <pc:spChg chg="mod">
          <ac:chgData name="Cassandra Nelson" userId="0081600cf81f2d84" providerId="LiveId" clId="{165F8BF3-7E88-4D01-8E97-7D42DA016A99}" dt="2024-12-10T14:10:39.226" v="1" actId="20577"/>
          <ac:spMkLst>
            <pc:docMk/>
            <pc:sldMk cId="0" sldId="327"/>
            <ac:spMk id="3" creationId="{72EF1CA7-C0DB-4197-B708-5B55E9B9BBCF}"/>
          </ac:spMkLst>
        </pc:spChg>
      </pc:sldChg>
    </pc:docChg>
  </pc:docChgLst>
</pc:chgInfo>
</file>

<file path=ppt/ink/ink1.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49:54.270"/>
    </inkml:context>
    <inkml:brush xml:id="br0">
      <inkml:brushProperty name="width" value="0.05" units="cm"/>
      <inkml:brushProperty name="height" value="0.05" units="cm"/>
      <inkml:brushProperty name="color" value="#0073AE"/>
      <inkml:brushProperty name="fitToCurve" value="1"/>
    </inkml:brush>
  </inkml:definitions>
  <inkml:trace contextRef="#ctx0" brushRef="#br0">47 0 0,'15'0'187,"-15"16"-155,16-16-17,-16 16-15,0-1 16,15 1-16,-15-1 16,0 1-1,0-1 1,16 1 15,-16 0-31,0-1 16,15 1-1,-15-1-15,0 1 16,16 0-16,-16-1 16,0 1-1,0-1 1,0 1-16,16-16 0,-16 31 15,0-15 1,0-1 0,15-15 140,-15-15-109,0-1-16,0 0-15,0 1 15,0-1-15,0 1-1,0-1 1,0 1-1,0-1-15,-15 0 16,15 1 0,0-1 46,-16 16 16,16-15-62,-16-1-16,1 0 16,15 1-1,-16 15 251,1-16-251,-1 16 1,1-15-16,-1 15 16,0 0-16,16-16 15,-15 16-15,15 16 719,0-1-625,0 1-94,0-1 31,15-15-15,-15 16-1,0 0 17,0-1-17,16-15 1,-16 16 140,16-16-140,-16 15-1,15-15-15,-15 16 110,16 0-95,-16-1 1,15-15 0,1 0 140,-1 16-141,1-16 1,0-16 218,-16 1-187,0-1-15,0 0 14,15 16-30,-15-15-16,16-1 16,-16 1-16,0-1 15,0 0 298,0 1-298,-16 15 1,1 0 31,15-16-16,0 1 16,-16 15-31,16-16-1,0 32 313,0-1-296,0 1 124,16-1-140,-1 1-1,-15 0 16,16-16 32,-16 15-47,15 1-16,-15-1 15,0 1 1,16 0-16,-16-1 15,16-15-15,-16 16 16,0-1 0,0 1-16,15-1 15,-15 1 1,16 0 15,-16-1-31,0 1 16,15-16-1,-15 15 470,0 1-454,0 0-15,0-1 15,0 1-15,0-1-1,0 1-15,16-16 31,-16 15-31,0 1 16,0 0 0,0-1-1,0 1 1,15-1 0,-15 17 62,0-17-63,16-15 110,-16 16-109,16-1 0,-1 1-1,-15-1-15,0 1 16,0 0-1,0-1 1,0 1 15,16-1-15,-16 1 0,0 0-1,0-1 1,0 1-1,0-1 1,0 1 15,0-32 188,0 1-219,0-1 16,0 1-1,0-1 1,0 0-16,0 1 0,0-1 16,-16 1-16,16-1 15,0 0-15,0 1 16,0-1-1,-15 1-15,15-1 32,0 1-17,0-17 1,-16 17 0,0-1-16,16 1 15,0-1-15,0 0 0,-15 1 31,15-1-31,0 1 16,0 30 172,0 1-188,0-1 15,0 1 1,0 0-16,0 15 15,0-16-15,0 1 16,0 0-16,0-1 0,0 1 16,0 15-16,0-16 15,0 1 1,0 15-16,15-15 0,-15 15 16,0-15-1,0-1-15,0 1 31,0-1-15,0-30 125,0-1-126,0 1-15,-15-1 16,-1-15-16,1 15 16,15 1-16,-16-17 15,16 17-15,0-1 16,0 1-16,-15 15 15,15-16-15,-16 16 16,16-15 0,0-1-1,0 32 142,0-1-142,0 1-15,0-1 16,0 16-16,0-15 15,0 0-15,16-1 16,-16 1 0,0-1-16,0 1 15,15 0-15,-15-1 16,16 1 0,-16-32 155,-16 1-171,16-1 16,-15-15 0,15 15-1,0 1-15,0-1 16,-16 16 0,0 0 265,16-16-266,-15 1 1,15-1 0,0 1 62,-16 15 125,16-16-187,-15 1 155,-1 15-124,16-16 31,0 0-46,-16 16-1,16 16 266,0 0-250,0-1 62,0 1 94,0-1-187,0 1-1,0-1 1,0 1 15,0 0 79,16-16-95,-16 15-15,16-15 16,-1 16 328,-15-1-329,16-15 1,-16 16 93,15-16-93,-15 16 0,16-16-16,-16 15 15,0 1-15,16-1 16,-1 1 124,-15-1-124,0 1-16,0 0 219,16-1-204,-16 1-15,15-1 16,-15-30 453,-15-1-391,15 1-47,-16 15 0,16-16 1,-15 16-1,30 0 1235,-15 16-1266,16-16 187,-1 0-78,1 0-46,-1 0 187,1 0-172,0 0-62,-1 15 140,1-15-140,-1 0 202,1 0-155,0 0-32,-1 0 2375,1 0-2312,-16 16 344</inkml:trace>
  <inkml:trace contextRef="#ctx0" brushRef="#br0" timeOffset="14170">374 920 0,'0'-16'125,"-16"1"-125,16-1 16,-15 16 0,15-16-1,-16 16-15,32 0 313,-1 16-219,1-16-79,-16 16 126,0-1-79,0 1-15,15-16 125,1 0-16,-16-16 391,0 1-62,0-1-470,16 16 673</inkml:trace>
  <inkml:trace contextRef="#ctx0" brushRef="#br0" timeOffset="16534">343 593 0</inkml:trace>
</inkml:ink>
</file>

<file path=ppt/ink/ink10.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2:26.597"/>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215 0 0,'-10'9'109,"1"1"-77,0-10-32,9 18 15,-10-18-15,10 10 47,-9-10-47,0 9 16,-1 0-16,1-9 15,9 10 1,-9-10-16,-1 0 0,10 9 16,-9-9 15,9 9 281,-9 1-312,-1-1 141,1-9-125,9 9-1,-9-9 48,-1 10-32,1-10 203,0 0-218,-1 9 125,1 0 187,9 1-313,-10-10-15,1 9 110,9 0-95,-9-9-15,9 10 16,9-10 328,0 0-329,1 0 17,-1 0-17,1 0 16,-1 0-15,0 0-16,1 0 16,-1 0-16,0 0 15,10-10-15,-10 1 16,10 9-16,-10 0 16,1-9-16,8-1 15,-8 10 1,-1 0-16,0-9 15,1 9-15,-10-9 16,9 9-16,0 0 16,-18 0 249,18 0 345,1 0-595,-1-10 17</inkml:trace>
</inkml:ink>
</file>

<file path=ppt/ink/ink11.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2:41.078"/>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28 47 0,'9'0'235,"0"0"-220,1 0 63,-10-10-62,9 10-16,0 0 47,1 0 0,-1 0-32,-9-9-15,9 9 32,1 0 77,-1 0-78,0 0 32,1 0-32,-1 0 78,0 0-31,1 0-15,-10-9-32,9 9-15,0 0 46,1 0-15,-1 0-31,0 0 249,1-10-249,-1 10 281,0 0-235,1 0 63,-10-9-93</inkml:trace>
  <inkml:trace contextRef="#ctx0" brushRef="#br0" timeOffset="1363">0 65 0,'9'0'109</inkml:trace>
</inkml:ink>
</file>

<file path=ppt/ink/ink12.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8:21:56.773"/>
    </inkml:context>
    <inkml:brush xml:id="br0">
      <inkml:brushProperty name="width" value="0.05" units="cm"/>
      <inkml:brushProperty name="height" value="0.05" units="cm"/>
      <inkml:brushProperty name="color" value="#0073AE"/>
      <inkml:brushProperty name="fitToCurve" value="1"/>
    </inkml:brush>
  </inkml:definitions>
  <inkml:trace contextRef="#ctx0" brushRef="#br0">426 169 0,'0'-17'171,"-16"0"-155,16 1 0,-17 16-16,17-17 390,0 1-374,0-1 140,-16 17 32,-1 0-173,0 0 17,17-17 171,-16 17 0,16-16-172,-17 16 110,1 0-16,-1 0 218,0 0-327,1 0 343,-1 0-327,1 0 218,-1 0-157,0 0 79,1 0-94,16-17-62,-17 17 0,1 0-1,-1 0 17,0 0 30,34 0 376,0 0-423,-1 0-15,1 0 16,-1 0 31,1 0 31,0 0-63,-1 0 126,1 0 78,-17 17-188,16-17-15,1 0-16,-17 16 31,17-16 16,-1 0 47,-16 17-32,17-17-46,-1 0 31,1 0-16,-34 0 266,1 0-282,16-17 1,-17 17 0,1 0 15,-1 0-16,0 0 17,17-16 46,-16 16 78,-1 0 0,1 0 188,-1 0-188,0 0-93,1 0 31,-1 0 218,1 0-203,-1 0-46,0 0 109,1 0 47,32 0 46,1 0-249,0 0-1,-1 0 1,1 0 15,-1 0-15,1 0 0,0 0-1,-1 0 1,1 0-1,-1 0-15,1 0 32,0 0-17,-1 0 32,1 0-31,-1 0-1,1 0 17,0 0 77,-1 0-62,1 0-47,-17 16 16,16-16-1,-16 17 63,17-17-78,0 17 16,-1-17 0,1 0 30,-17 16 220,16 1-250,-16-1-16,17-16 15,-17 17-15,0 0 32,0-1-17,17-16-15,-17 17 47,16-17 141,-16-17-188,0 1 62,0-1-15,17 0 15,-17 1-62,-17 16 360,1-17 62,16 1-32,-17 16-390,0-17 16,17 0 140,-16 1 16,-1 16-109,1 0-48,-1-17 48,0 17 62,1 0 0,-1 0-125,17-16 15,-16 16-15,-1 0 16,0 0 328,1 0-329,-17 0 1,16 0 0,-16 0-16,16 0 15,1 0 1,16 16-1,-17-16 282,0 0-281,1 0 0,-1 0-16,1 0 31,-1 0 78,0 0-46,1 0-48</inkml:trace>
  <inkml:trace contextRef="#ctx0" brushRef="#br0" timeOffset="-188000.73">341 95 0,'0'-13'172,"0"0"-125,-12 13-47,-1 0 78,1 0-31,-1 0 313,0 0-298,1 0 1,-1 0 15,0 0 94,1 0-94,-14 0 219,14-12-282,-1 12 1,1 0 124,-1 0-124,0 0 62,1 0-47,-1 0 16,0 0-31,1 0 203,-1 0-157,0 0 32,1 0 93,-1 0-171,1 0 93,-1 0-62,0 0 125,13 12 63</inkml:trace>
</inkml:ink>
</file>

<file path=ppt/ink/ink13.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2:56.304"/>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9 18 0,'9'0'422,"1"0"-407,-1 0 1,-9 10-16,9-10 16,1 0 15,-10 9-15,9-9 171,0 0-171,1 0 46,-1 0-31,0 0 1,-9-9-17,10 9 298,-1 0-298,0 0 204,-9-10-94,10 10-109</inkml:trace>
  <inkml:trace contextRef="#ctx0" brushRef="#br0" timeOffset="2181">0 0 0,'9'0'47</inkml:trace>
</inkml:ink>
</file>

<file path=ppt/ink/ink14.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02.022"/>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47 0 0,'0'9'94,"-10"-9"-63,10 9-31,-9 1 16,9-1 0,-9-9-16,9 9 15,0 1 32,-10-10-31,10 9-1,0 0-15,0 1 172,0-1-156,0 0 125,-9 1-110,9-1-16,0 0 17,9-9 140,1-9-141,-1 9-31,0 0 94,1 0-79,-1 0 1,0 0 62,1 0-47,-1 0-15,0 0 31,1 0-32,-1 0 1,0 0 15,1 0-15,-1 0 15,0 0-15,-9-9-1,10 9 17,-1 0 374,0 0-172,1 0-218,-10-10 62,9 10-62</inkml:trace>
</inkml:ink>
</file>

<file path=ppt/ink/ink15.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05.237"/>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10 0 0,'-10'0'78,"10"10"47,0-1-94,0 0-15,0 1 109,0-1-109,10-9 62,-1 0-31,0 9-47,1-9 15,-1 0 1,0 0 31,1 0-47,-1 0 94,0 0 15,1 0-62,-1 0-16,0 0-15,1 0 46,-10-9 32,9 9-94,0 0 109,1 0-15,-1 0 0,0 0-47,1 0 500,-1 0-485</inkml:trace>
</inkml:ink>
</file>

<file path=ppt/ink/ink16.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09.644"/>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196 19 0,'-9'9'188,"0"-9"-173,-10 10 126,10-10-125,-1 0-1,1 0 1,9 9-16,-9 0 219,9 1-204,-10-10 188,-8 0-171,8 9-17,1-9 126,0 0-141,9 9 141,-10-9-126,10 10 63,-9-10-62,0 9 125,-1-9-126,1 9 1,0-9-1,-1 0 1,10 10 62,10-10 63,-1 0-110,0 0-31,1 0 16,-1 0-16,0 0 15,10 0-15,-10 0 16,1 0-16,8 0 16,-8 0-16,-10-10 15,9 10-15,0 0 16,-9-9 31,10 9-32,8-9-15,-8 9 16,-1-10-16,10 10 16,-10 0-16,0-9 15,1 9 157,-10-9-172,9 9 47,-9-10-31,0 1 30,9 9-14,1 0-1,-1 0 0,0 0 32,1 0 30,-1 0-46,-9-9 78,9 9 157,1-10-220,-10 1 16,0 0 141,-19 9-203,10-10-16</inkml:trace>
</inkml:ink>
</file>

<file path=ppt/ink/ink17.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13.716"/>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234 0 0,'-10'0'203,"10"9"-156,0 1-32,-9-10 1,0 9 62,-1-9-62,1 9-1,0 1 313,9-1-328,-10-9 16,1 9-16,0-9 16,-1 0-1,1 10 95,-1-10-95,10 9 1,0 0 109,-9-9-110,0 10 32,-1-10-47,1 0 32,9 9-32,-9-9 15,-10 9-15,0 1 16,10-1-1,0-9-15,-1 0 16,1 9 0,18-9 124,1 0-140,8 0 16,-8 0 0,-1 0-16,10 0 15,-10 0-15,0-9 16,10 9-16,-10-9 15,1-1-15,9 10 16,-10-9-16,0 0 16,1 9-1,-10-10-15,18 10 16,-18-9-16,19 0 16,-10 9-16,1-10 15,-1 1 1,0 9-16,1 0 15,-1 0 1,-9-9 0,9 9 31,-9-10 62,10 10-93,-1 0 124,0 0-124,1 0-1,-10-9 32,9 9 266,0 0-266</inkml:trace>
</inkml:ink>
</file>

<file path=ppt/ink/ink18.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17.680"/>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0,'9'0'265,"1"0"-218,-1 0-47,0 0 16,10 0-1,-10 0-15,1 0 16,-1 0-16,10 0 16,-10 0-1,0 0 16,1 0-15,-1 0-16,0 0 250,1 0-234,-10 9-16,9-9 15,0 0-15,1 0 16,-1 0 0,0 0-1,1 0 1,-1 0-1,0 0 110,1 0 0,-1 9-93,0-9-1,1 0 47,-1 0-47,0 0-15,1 0 0,-1 0 15,0 0 0,1 0-15,-1 0 77</inkml:trace>
</inkml:ink>
</file>

<file path=ppt/ink/ink19.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8:22:15.693"/>
    </inkml:context>
    <inkml:brush xml:id="br0">
      <inkml:brushProperty name="width" value="0.05" units="cm"/>
      <inkml:brushProperty name="height" value="0.05" units="cm"/>
      <inkml:brushProperty name="color" value="#0073AE"/>
      <inkml:brushProperty name="fitToCurve" value="1"/>
    </inkml:brush>
  </inkml:definitions>
  <inkml:trace contextRef="#ctx0" brushRef="#br0">380 116 0,'0'-17'328,"0"1"-297,0-1-15,0 0-16,17 17 421,-1 0-374,1 0-31,0 0 46,-1 0 17,-16 17-64,17 0 126,-1-17-126,-16 16-15,17 1 32,-17-1 108,0 1-93,0 0-47,0-1 16,0-32 265,0-1-187,0 0-79,0 1-15,-17 16 704,1 0-689,-1 0 16,1 0-15,-1 0 0,0 0-1,1-17 48,16 1-1,-17 16-15,17-17 203,-16 17-234,16-17-1,-17 17 17,17-16-32,-17 16 250,1 0-125,-1 0-63,1 0 235,-1 0-250,0 0 359,1 0-375,-1 0 329,1-17-126,-1 17-15,17-16-203,-17 16-16,34 0 281,0 0-266,-1 0 1,1 0 0,-1 0 46,-16 16-46,17-16-1,0 0 32,-1 0-31,-16 17 281,17-17-219,-17 16-47,16-16-15,-16 17 62,17-17-62,0 0 62,-17 17-78,0-1 172,16 1-110,-16-1-46,0 1-1,0 0 1,0-1 31,0 1-47,0-1 31,17-16-15,-17 17-16,0 16 15,0-16 79,16-17-78,-16 16-1,17-16 235,0 0-187,-1-16-48,1-1 48,-17 1-32,16 16-15,-16-17-1,0 0 1,0 1 15,0-1-31,0 1 16,0-1 0,0 0-1,0 1 16,0-1 1,0 1-17,0-1 1,0 0 15</inkml:trace>
  <inkml:trace contextRef="#ctx0" brushRef="#br0" timeOffset="-185275.73">531 92 0,'0'-13'47</inkml:trace>
  <inkml:trace contextRef="#ctx0" brushRef="#br0" timeOffset="-180972.73">442 117 0,'0'-13'47,"-12"13"16,-1 0-17,0 0-30,1 0 0,-1 0 46,0 0-15,13-12 31,-12-1 94,-1 13-172,0 0 94,13-13 0,-12 13-94,-1 0 140,1-12-46,-1 12-63,0 0 0,1 0 110,-1 0-78,0 0-32,1 0 47,-1 0 78,0 0-109,1 0-16,-1 0 79,1 0-48,-1 0 157,0 0-16,1 0-172,-1 0 16,0 0-16,1 0-15,-1 0 93,0 0 157,1 0-63,-1 0-187,1 0 78,-1 0-48,13 12 236</inkml:trace>
</inkml:ink>
</file>

<file path=ppt/ink/ink2.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0:29.083"/>
    </inkml:context>
    <inkml:brush xml:id="br0">
      <inkml:brushProperty name="width" value="0.05" units="cm"/>
      <inkml:brushProperty name="height" value="0.05" units="cm"/>
      <inkml:brushProperty name="color" value="#0073AE"/>
      <inkml:brushProperty name="fitToCurve" value="1"/>
    </inkml:brush>
  </inkml:definitions>
  <inkml:trace contextRef="#ctx0" brushRef="#br0">15 0 0,'16'0'265,"-1"0"-233,1 0-17,-1 16 16,1-16 1,-16 15 93,16-15-78,-1 0-47,1 0 93,-1 0-77,1 0 15,0 16 32,-1-16-32,1 0 0,-1 0 219,1 0-234,-1 0-1,1 0 1,0 0 172,-1 0-173,1 0 1,-1 0 171,1 0-171,0 0-16,-16 15 312</inkml:trace>
  <inkml:trace contextRef="#ctx0" brushRef="#br0" timeOffset="1557">62 31 0,'0'16'94</inkml:trace>
  <inkml:trace contextRef="#ctx0" brushRef="#br0" timeOffset="3364">0 31 0,'0'-15'15</inkml:trace>
</inkml:ink>
</file>

<file path=ppt/ink/ink20.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8:26:27.881"/>
    </inkml:context>
    <inkml:brush xml:id="br0">
      <inkml:brushProperty name="width" value="0.05" units="cm"/>
      <inkml:brushProperty name="height" value="0.05" units="cm"/>
      <inkml:brushProperty name="color" value="#0073AE"/>
      <inkml:brushProperty name="fitToCurve" value="1"/>
    </inkml:brush>
  </inkml:definitions>
  <inkml:trace contextRef="#ctx0" brushRef="#br0">0 0 0</inkml:trace>
</inkml:ink>
</file>

<file path=ppt/ink/ink21.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29.876"/>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0,'0'9'141,"0"1"-141,0-1 15,0 0-15,0 1 16,0-1-16,0 0 31,0 1-31,0-1 31,9-9 157,1 0-172,-10-9 15,0-1-16,0 1 1,0 0 0,0-1-1,9 1 32,0 0-16,-9-1-15,10 10 15,-1 0 32,0 0-16,1 0-47,-1 0 31,0 0 47,-9 10-78,10-10 16,-1 0-1,0 0 17,1 9 46,-10 0-31,9-9-16,-9 10-31,9-10 15,-9 9 501,0 0-422,0 1-94</inkml:trace>
</inkml:ink>
</file>

<file path=ppt/ink/ink22.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33.986"/>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56 0 0,'0'9'172,"0"1"-141,-9-10-15,9 9-16,-10-9 297,1 0-266,0 0-16,-1 0 17,10-9 93,-9 9 140,18 0-62,-9 9-187,10-9 31,-1 0-47,0 9 62,1-9-30,-1 0 46,0 0-63,1 0 17,-1 0 77,0 0-78,1 0 94,-1 0-109,0 0 31,1 0 47,-1 0-63,0 0 78,1 0-93,-1 0 359,0 0-141,1 0-218,-1 0 234</inkml:trace>
</inkml:ink>
</file>

<file path=ppt/ink/ink23.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26.728"/>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0,'9'0'187,"0"0"-187,1 10 141,-1-1-126,0-9 17,1 9 61,-1-9-77,-9 10 0,9-10-1,1 0 16,-1 0 16,0 0-31,1 0 15,-1 0 16,0 0 16,1 0 108,-1-10 17</inkml:trace>
  <inkml:trace contextRef="#ctx0" brushRef="#br0" timeOffset="13030">168 56 0</inkml:trace>
</inkml:ink>
</file>

<file path=ppt/ink/ink24.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44.792"/>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22 0,'10'0'313,"-1"0"-297,10 0-16,-10 0 15,1-9 1,-1 9-1,0 0 1,1-9 109,-1 9-94,0 0-31,1 0 16,-1 0 140,0 0-140,1 0-16,-1 0 15,0 0 1,1 0 15,-1 0-31,0 0 16,1 0 156,-1 0-157,0 0-15,1 0 125,-1 0-109,0 0 0,1 0-16,-1 0 15,10 0 1,-10 0-16,0 0 16,1 0-1,-1 0 1,0 0 15,1 0 485,-1 0-501,-9 9 1,9-9 0,-9 9 374</inkml:trace>
</inkml:ink>
</file>

<file path=ppt/ink/ink25.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49.164"/>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156 0 0,'-10'0'94,"1"0"-63,9 9 63,-9-9-94,-1 0 47,10 10 125,0-1-141,-9-9-15,0 9-16,-1-9 78,10 10-31,-9-10-16,0 9 407,-1 0-235,1 1-172,9-1 63,-9-9-79,-1 9 298,1 1-298,-1-1 126,1-9-125,9 9-16,-9-9 15,18 0 142,0 0-142,1-9 1,-1 9-1,1 0 1,-1 0-16,-9-9 16,9 9-16,1 0 31,-1 0 0,0-10-15,1 10-16,8-9 15,-8 9-15,-1 0 16,0 0-16,10 0 0,-19-9 16,9 9-1,1 0 360,-1 0-375,-9-10 16,9 10-16,1 0 156,-10-9-125,9 9-31,0-9 485</inkml:trace>
</inkml:ink>
</file>

<file path=ppt/ink/ink26.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58.667"/>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271 0 0,'-19'0'109,"10"0"-93,-1 0-1,1 0 1,0 0 218,-1 0-234,1 0 16,0 0-16,-10 0 125,0 0-125,1 0 15,-10 0-15,18 0 16,1 0-16,0 0 234,-19 0-218,18 0-16,-8 0 16,8 0-16,1 0 15</inkml:trace>
</inkml:ink>
</file>

<file path=ppt/ink/ink27.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3:55.896"/>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286 0 0,'-9'0'141,"9"9"-141,-9 0 15,-1-9 16,10 10 16,-9-1 47,0-9-78,9 19 156,-10-19 265,1 9-421,0-9 62,9 9-63,-10-9-15,10 10 16,-9-10 78,0 0-79,-10 9-15,10 0 16,-10-9 0,19 10-16,-9-10 15,-1 0-15,1 9 16,0-9 1750,-1 9-1766,1 1 15,0-10 141,-10 9 16,10-9-156,-1 0 15,10 9 188,-18 1-203,8-10-1,10 9 1,-9-9-16,18 0 328,1 0-312,-1 0-16,0 0 15,1 0 1,8 0-1,-8 0 1,-1 0-16,0-9 16,10-1-16,-10 1 15,10 9-15,-10-9 16,1 9-16,-1 0 16,0 0-16,1 0 15,-1 0 1,0 0 31,1 0 15,-10-10 48,9 10-79,0-9-16,1 9 48,-10-9-47,9 9 46,-9-10-62,9 10 63,1 0-48,-1 0 16,0 0 16</inkml:trace>
  <inkml:trace contextRef="#ctx0" brushRef="#br0" timeOffset="4351">296 102 0,'9'0'78</inkml:trace>
</inkml:ink>
</file>

<file path=ppt/ink/ink28.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8:22:34.782"/>
    </inkml:context>
    <inkml:brush xml:id="br0">
      <inkml:brushProperty name="width" value="0.05" units="cm"/>
      <inkml:brushProperty name="height" value="0.05" units="cm"/>
      <inkml:brushProperty name="color" value="#0073AE"/>
      <inkml:brushProperty name="fitToCurve" value="1"/>
    </inkml:brush>
  </inkml:definitions>
  <inkml:trace contextRef="#ctx0" brushRef="#br0">316 87 0,'-17'0'516,"1"0"-344,16-17 203,-17 17-360,17-17-15,-17 17 16,1-16 296,-1 16-296,1 0 172,-1 0-32,0 0-109,1 0-16,-1 0 0,17-17 235,-16 17-219,16-16-32,-17 16-15,0 0 235,1 0-220,-1 0 1,1 0 31,-1 0 47,0 0-79,17 16 63,17-16 485,0 0-469,-1 0-16,1 0 62,-1 0-77,1 0 140,0 0-94,-1 0-15,1 0 31,-1 0 31,1 0 110,0 0-125,-17 17 30,16-17-155,1 0 0,-17 16 156,16-16-141,1 17 63,-17 0-16,17-17 0,-1 0-16,1 0-46,-17 16 78,16-16-63,1 0 188,0 0-172,-1 0 15,1 0 157,-1 0 109,1 0-234</inkml:trace>
  <inkml:trace contextRef="#ctx0" brushRef="#br0" timeOffset="5961">382 120 0,'-16'0'141,"16"-17"-125,-17 1-16,0-1 0,17 0 15,-16 17 16,16-16 1,-17 16-17,1 0 32,-1 0 31,0 0 47,1 0-31,-1 0 0,1 0 0,-1 0-16,17-17-63,-17 17-15,1 0 16,-1 0 46,1-16-30,-1 16 46,0 0-31,1 0 15,-1 0 16,1 0-46,-1 0 874,17 16-891,-17-16 1,34 0 359,0 0-297,-1 0-62,-16 17-1,17-17 32,-1 0 0,1 0 16,-17 16-32,17-16 0,-1 0 172,1 0-109,-1 0-78,1 0 109,0 0 0,-17 17-94,16-17 0,1 0 0,-17 17-15,16-17 62,-16 16-62,17-16-1,-17 17 32,17-17-31,-1 0 0,-16 16-16,17-16 31,-1 0 16,1 0-32,0 0 17,-1 0-32,-16-16 31,17 16-16,-1 0 32,1 0 78,0 0-109,-17-17 453,-17 1-454,17-1 1</inkml:trace>
  <inkml:trace contextRef="#ctx0" brushRef="#br0" timeOffset="8147">366 269 0,'0'-16'141,"0"-1"-141,0-16 16,0 16 62,0 1 187,0-1-249,0 0-16,-17 1 172</inkml:trace>
</inkml:ink>
</file>

<file path=ppt/ink/ink29.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4:08.961"/>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20 0,'9'0'140,"0"0"-124,1 0-16,-1 0 16,0 0-1,1 0 1,-1 0 15,0 0 0,1 0 1,-1 0-17,0 0 17,1 0-1,-1-9 0,0 9 47,1 0-78,-1 0 63,-9-10-48,9 10 1,1 0 234,-1 0-234,-9 10 280,0-1-280,9 0 125,-9 1 343,0-1-484,0 0 16</inkml:trace>
</inkml:ink>
</file>

<file path=ppt/ink/ink3.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0:35.545"/>
    </inkml:context>
    <inkml:brush xml:id="br0">
      <inkml:brushProperty name="width" value="0.05" units="cm"/>
      <inkml:brushProperty name="height" value="0.05" units="cm"/>
      <inkml:brushProperty name="color" value="#0073AE"/>
      <inkml:brushProperty name="fitToCurve" value="1"/>
    </inkml:brush>
    <inkml:brush xml:id="br1">
      <inkml:brushProperty name="width" value="0.10583" units="cm"/>
      <inkml:brushProperty name="height" value="0.10583" units="cm"/>
      <inkml:brushProperty name="color" value="#0073AE"/>
      <inkml:brushProperty name="fitToCurve" value="1"/>
    </inkml:brush>
  </inkml:definitions>
  <inkml:trace contextRef="#ctx0" brushRef="#br0">373 0 0,'-15'0'328,"-1"15"-328,16 1 79,-15-16-79,15 15 156,-16 1-141,1-16-15,15 15 32,-16-15-32,16 16 15,-16-16-15,16 16 16,-15-1 109,-1 1-109,1-1-1,15 1 16,-16-16-31,47-16 438,-15 1-438,-1-1 16,17 1-16,-17-1 15,1 0-15,-1 1 16,1-1-16,-16 1 15,0-1 282,0 32 0</inkml:trace>
  <inkml:trace contextRef="#ctx0" brushRef="#br1" timeOffset="11030">186 62 0,'-15'15'1141,"15"1"-1110,-16-16 203,1 16-140,-1-16 359,1 15-437,-1-15 374,16 16-374,-16-1-16,1-15 16,15 16-1,-16-16-15,1 0 16,15 16 0,-16-16-1,1 15 141,15 1 48,15-16-48,1 0-62,-1 0-79,-15-16 1,16 16-16,-1 0 31,-15-15-15,32 15-16,-32-16 15,15 16-15,1 0 16,-16-16 93,15 1-31,1 15-62,-1-16-16,-15 1 16,16 15-16,0-16 47,-1 16-1,-15-16 1,16 16-31,-1 0 15,1 0-15,0 0 93,-1 0-62,1 0 47,-1 0-16,-15-15 63</inkml:trace>
</inkml:ink>
</file>

<file path=ppt/ink/ink30.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4:12.275"/>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0,'10'0'109,"-1"0"-93,0 9 0,1-9-1,-1 0 1,0 0-1,1 0 1,-1 0 47,0 0-48,1 0 110,-1 0-109,0 0 31,1 0 0,-1 0-16,-9 9-31,9-9 31,1 0 0,-1 0 1,0 0-1,1 0 16,-1 0 437</inkml:trace>
</inkml:ink>
</file>

<file path=ppt/ink/ink31.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4:14.486"/>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0,'10'0'94,"8"0"-63,1 9-31,-10-9 16,1 0-1,-1 0-15,10 9 16,-10-9-16,0 0 0,1 0 15,-1 0 1,0 0 0,1 0-1,-1 0 1,0 0 31,1 0-47,-1 0 31,0 0 0,1 0 157,-1 0-32</inkml:trace>
</inkml:ink>
</file>

<file path=ppt/ink/ink32.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4:30.742"/>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20 0,'9'0'140,"0"0"-108,1 0-17,-1 0 63,0 0-46,1 0 14,-1 0-30,0 0 0,1 0 15,-1 0 16,0 0-32,1 0 17,-1 0-1,0 0 16,1 0-47,-10-9 15,9 9 17,0 0 15,1 0 31,-1 0 15,0 0-61,1 0 93,-1 0-94,0 0 0,1 0 0,-1 0 1,0 0 155,-9-10-171,10 10-1,-1 0 17,0 0-1,1 0 110,-1 0-32,0 0 235,1 0-251,-1 0-61,-9 10 124,9-10 375</inkml:trace>
</inkml:ink>
</file>

<file path=ppt/ink/ink33.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4:34.810"/>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131 0 0,'-9'0'235,"9"10"-220,-10-1 1,1-9-16,0 0 406,9 9-390,-10-9-16,10 10 15,-9-10 110,0 9-109,9 0-16,-10-9 219,1 10-204,0-10 79,-1 9-47,1 0 62,9 1 79,-10-10-188,1 9 62,18-9 95,1 0-111,-1 0-46,1-9 0,8-1 16,-8 10 0,-10-9-1,9 0 32,0 9-31,1-10-1,-1 10 1,0 0 78,1 0-32,-1 0-15,10 0 188,-10 0-220,10 0 1,-10 0-16,-9-9 15,9 9-15,1 0 16,-1-9-16,0 9 16,1 0-1</inkml:trace>
</inkml:ink>
</file>

<file path=ppt/ink/ink34.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4:39.053"/>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252 0 0,'-19'9'109,"10"0"-109,-1 1 141,1-1-126,-10-9-15,10 19 16,-10-10-16,10 0 16,0-9-16,-1 10 140,10-1-124,-9-9-16,9 9 781,-19-9-765,19 10-1,-9-10-15,9 9 16,-9-9 250,-1 9-266,1-9 46,0 0-30,-1 10 234,1-10-250,9 9 31,-9-9-15,9 9-16,-19 1 78,10-10-62,27 0 171,1 0-187,-10 0 31,1 0-31,-10-10 47,9 10-47,0-9 16,1 9-16,8-9 0,-8-1 16,-1 10-16,10 0 15,-10-9-15,0 9 16,-9-9-16,10 9 15,-1 0 95,0 0-79,1 0 0,-1 0 1,0 0 14,1 0-14,-1 0-17,-9-10 1,9 10 0,1 0 62,-1-9-47,0 9-15,1 0 93,-1 0-93,0 0 46,1 0-31,-1 0 32,-9-9-63</inkml:trace>
</inkml:ink>
</file>

<file path=ppt/ink/ink35.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8:22:57.189"/>
    </inkml:context>
    <inkml:brush xml:id="br0">
      <inkml:brushProperty name="width" value="0.05" units="cm"/>
      <inkml:brushProperty name="height" value="0.05" units="cm"/>
      <inkml:brushProperty name="color" value="#0073AE"/>
      <inkml:brushProperty name="fitToCurve" value="1"/>
    </inkml:brush>
  </inkml:definitions>
  <inkml:trace contextRef="#ctx0" brushRef="#br0">299 68 0,'-17'0'547,"1"0"-515,-1 0 389,1 0-374,-1 0-15,17-16-17,-17 16 16,1-17 454,-1 0-266,1 17-204,-1 0-15,17-16 16,-17 16 124,1 0-15,-1 0-109,1 0 0,-1 0 265,0 0-250,1 0 0,-1 0-15,17 16 359,17-16-359,-1 0-1,1 0 1,0 0 0,-1 0-16,1 0 15,-1 0 1,1 0-16,0 0 15,-1 0 1,1 17 31,-1-17-31,1 0-1,0 0 1,-1 0 46,-16 17-46,17-17 93,-1 16-93,1-16 62,0 0-62,-1 0 62,1 0-63,-1 0 48,1 0-47,-17-16-1</inkml:trace>
  <inkml:trace contextRef="#ctx0" brushRef="#br0" timeOffset="3386">349 52 0,'-17'0'796,"1"0"-780,16 16 0,-17-16-1,17 17 1,-17-17 15,17 16 16,-16 1-31,16 0 46,16-17 173,1 0-204,0 0-16,-17-17 1,16 17 62,-16-17-47,0 1 32,0-1-1,0 1-30,0-1-17,-16 17 1,16-17 0,0 1-1,-17 16-15</inkml:trace>
</inkml:ink>
</file>

<file path=ppt/ink/ink36.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5:18.952"/>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0,'10'0'78,"-1"0"-31,-9 9-47,9-9 15,-9 10 1,10-10 0,-1 9 15,-9 0 0,9-9-31,-9 10 16,10-1 62,-10 0-62,9-9-1,0 0 1,1 10 46,-10-1-30,18-9-32,-8 0 125,-1 0-32,0-9 1,1 9 109,-1 0-93,0 0 61,1 0 126</inkml:trace>
</inkml:ink>
</file>

<file path=ppt/ink/ink37.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5:24.232"/>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84 0 0,'-9'0'125,"9"9"-125,0 0 16,0 10-16,0-10 16,0 1-16,0 8 15,0-8 1,-10-1 62,10 0-78,-9 10 16,9-10-16,0 1 15,0-1-15,0-18 157,-9-1-142,9 1 1,-10 9-1,10-9 1,-9-1 0,9 1-1,0 0 1,-9 9-16,9-10 16,-10 10-16,10-9 15,-9 0-15,9-1 16,0 1-1,9 9 157,1 0-156,-1 0 0,0 0 15,1 0-31,-1 0 47,0 9-16,1-9 0,-1 10-31,0-10 47,1 0-16,-10 9 79,9-9-95,0 0 1,1 0 46,-1 9-15,0-9 0,-9 10-31,10-10-1,-1 0-15,0 9 110,1 0-1,-10 1-31,0-1-62,0 0-16,0 1 31,0-1 0,0 0-15,0 1-16,0-1 16,0 0-1,0 1 63,0-1-62,0 0 0,-10 1-1,10-1-15,0 0 0,0 10 94,0-10-63,10 1 47,-1-1-78,-9 0 16,0 1-16,0 8 16,9-18-1,-9 10-15,0-1 16,0 0 0,10-9 62,-10 10-63,0-1 1,0 0-16,0 1 16,0-1-1,0 0 1,9-9 109,0 0-110,-9 10-15,10-1 16,-1-9 31,0 0-16,1 0-15,-10-9-1,0-1 157,0 1-78,0 0-31,0-1-48,0 1-15,0 0 16,0-1-1,-10 10 1,10-9-16,-9 9 47,9-9-31,0-1-1,-9 10 1,9-9-16,0 0 31,-10-1 0,1 10-15,0 0 0,9-9-1,-19 9-15,10 0 16,-1 0-1,1 0 1,0 0 0,-1 0 15,1 0-15,0 0-1,9 9 1,-10-9-16,1 0 15,0 0 17,9 10 93,0-1 31,-10-9-78,10 9-62,-9 1 15,18-10 250,1 9-218,-10 0 62</inkml:trace>
</inkml:ink>
</file>

<file path=ppt/ink/ink38.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5:29.886"/>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0,'0'9'406,"19"1"-406,-9-10 15,-1 9-15,10 0 16,-1-9 0,-8 10 109,-1-10-16,0 0-78,-9 9-15,10-9 0,-1 0 62,0 0-31,1 0-16,-1 0-31,-9-9 31,9 9 32,1 0-17,-1-10 79,0 10-109,1 0 15,-10-9-15,9 9 31,0-9 15,1 9-46,-1 0 125,0 0-126,1 0 32,-1 0-31,0 0 77,1 0-77,-1 0 0,0 0 93,1 0 32,-1 0-48,0 0 173,-9-10-235,10 10 32,-1 0-16</inkml:trace>
</inkml:ink>
</file>

<file path=ppt/ink/ink39.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5:33.373"/>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252 0 0,'-9'0'141,"9"9"-125,0 0 46,-9-9-31,-1 10-15,1-1-16,0 0 16,9 1-1,-10-1 1,10 0-1,-9-9 1,9 10 125,-9-10-126,9 9-15,-10-9 16,10 9 0,-9 1 249,0-10-249,9 9-16,-10-9 15,10 9 110,-9-9-109,9 10 62,-19-1-31,10 0-16,9 1-15,-9-10 0,9 9 46,-10 0-46,1 1-16,-1-10 15,10 9-15,-9-9 16,9 9-16,-9-9 16,-1 10-1,1 8 1,0-18-16,-1 10 15,1-10-15,9 9 16,9-9 125,1 0-94,-1 0-32,10 0 1,-19-9-16,9 9 15,0-10 17,1 10-17,-1-9-15,1 9 16,-1-9-16,0-1 16,10 1-16,0 0 15,-10 9 1,-9-10-16,9 10 15,1 0-15,-1 0 32,-9-9-17,9 9 1,1 0 0,-1 0-16,-9-9 15,9 9-15,1 0 16,-1-10-1,0 10 1,1 0 0,-10-9 62,9 0-31,0 9 156,-9-10-188,10 10-15,-10-9 110,0 0-63,0-1 78,-10 1-110</inkml:trace>
</inkml:ink>
</file>

<file path=ppt/ink/ink4.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1:02.668"/>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inkml:trace>
</inkml:ink>
</file>

<file path=ppt/ink/ink40.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5:36.818"/>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211 9 0,'-9'0'109,"0"9"-109,-1 1 16,1-1 0,0-9 15,-1 0-15,10 9-16,-9-9 109,9 10-93,-9-10 124,-1 0 1,1 9-110,0-9 78,-1 0-77,1 9 93,0-9-110,-1 0 1,1 0 109,9 10-109,-19-1 62,10-9-63,0 0-15,9 9 16,-10-9-16,1 10 78,0-10-62,18 0 156,0 0-172,1 0 15,-1 0 1,0 0-16,1 0 15,-1 0-15,0-10 16,1 1-16,8 9 16,-8-9-16,-1 9 15,0 0-15,1-10 16,8 1-16,-8 9 16,-1-9-16,10-1 15,-10 10-15,0 0 16,10 0-16,-10-9 15,1 0-15,8 9 0,-8-10 16,-1 10-16,10-9 16,-10 9 93,0 0-93,-9-9-1</inkml:trace>
</inkml:ink>
</file>

<file path=ppt/ink/ink41.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8:27:14.678"/>
    </inkml:context>
    <inkml:brush xml:id="br0">
      <inkml:brushProperty name="width" value="0.05" units="cm"/>
      <inkml:brushProperty name="height" value="0.05" units="cm"/>
      <inkml:brushProperty name="color" value="#0073AE"/>
      <inkml:brushProperty name="fitToCurve" value="1"/>
    </inkml:brush>
  </inkml:definitions>
  <inkml:trace contextRef="#ctx0" brushRef="#br0">227 75 0,'0'-12'109,"0"-1"-15,-12 13-78,-1 0-1,13-13-15,-13 13 172,1 0-109,-1 0-48,1 0 1</inkml:trace>
  <inkml:trace contextRef="#ctx0" brushRef="#br0" timeOffset="3646">0 0 0,'13'0'265,"-1"0"-233,1 0-1,-1 0 0,1 0 32,0 0 15,-1 0 78,1 0-125,0 0-15,-1 0 140,1 0-46,0 12 93,-1-12-78,-12 13-125,13-13 15,-13 12 110,0 1-93,12-13-17,1 13 110,0-13 16,-1 12-16,-12 1-78,13 0 46,-13-1-77,13-12 0,-13 13-1,0 0 188,0-1-62,0 1-32</inkml:trace>
</inkml:ink>
</file>

<file path=ppt/ink/ink42.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8:23:29.217"/>
    </inkml:context>
    <inkml:brush xml:id="br0">
      <inkml:brushProperty name="width" value="0.05" units="cm"/>
      <inkml:brushProperty name="height" value="0.05" units="cm"/>
      <inkml:brushProperty name="color" value="#0073AE"/>
      <inkml:brushProperty name="fitToCurve" value="1"/>
    </inkml:brush>
    <inkml:brush xml:id="br1">
      <inkml:brushProperty name="width" value="0.05" units="cm"/>
      <inkml:brushProperty name="height" value="0.05" units="cm"/>
      <inkml:brushProperty name="color" value="#FFFFFF"/>
      <inkml:brushProperty name="fitToCurve" value="1"/>
    </inkml:brush>
  </inkml:definitions>
  <inkml:trace contextRef="#ctx0" brushRef="#br0">415 101 0,'0'-16'203,"0"-1"-141,0 0-15,-16 1-31,-1 16-1,34 0 579,-17 16-313,0 1 63,0 0-188,0-1-78,0 1 1,0-1 14,0 1-77,16-17 203,1 0-204,-1 0 17,-16-17 233,0 1-249,0-1 62,0 1 234,0-1-296,0 0 15,0 1-15,-16 16 125,-1 0-48,17 16-77,-16-16 46,-1 0-46,0 0 265,1 0-31,-1 0-218,1 0-1,-1 0 156,0 0 345,1 0-204,-1 0-94,1 0-203,-1 0 360,17-16-375,-17 16-16,1 0 15,-1-17 1,1 17-1,-1 0 1,17-16-16,-17 16 31,1 0 172,-1 0-171,1 0-1,-1 0 0,0 0 0,1 0 1,-1 0 15,34 0 171,-1 0-202,1 0 0,0 0 15,-1 0-16,1 0 32,-1 0-15,1 0 30,0 0-62,-1 0 47,1 0-16,-1 0 0,1 0 1,0 0 93,-17 16-110,16-16 1,1 0 31,-1 0-32,1 0 79,-17 17 16,17-17-95,-17 16 1,0 1 31,0 0-16,0 16-15,0-17-1,0 1 16,16 16 313,-16-16-328</inkml:trace>
  <inkml:trace contextRef="#ctx0" brushRef="#br0" timeOffset="-205940.73">470 94 0,'0'-13'547,"0"26"375,-13-13-547,1 0-344,-1 0-15,0 0-1,1 0 1,-1 0 15,1 0-31,-1 0 31,0 0 1,1 0-17,-1 0 17,0 0 202,13-13-218,-12 13-16,-1 0 15,13-13 1,-13 1 31,1 12-16,12-13-15,-13 13 155,1 0-46,-1 0-109,0 0 234,1 0-219,-1 0 32,0 0-63,1 0 78,-1 0-47,0 0 94,1 0-125,-1 0 31,1 0 1,-1 0 108,0 0-124,1 0 140,-1 0-93,0 0 124,1 0-93,-1 0-32,26 0 157,-1 0-203,1 0-16,0 0 31,-1 0-15,1 0-1,0 0 1,-1 0 15,1 0-31,-1 0 31,1 0 48,0 0-33,-1 0-30,1 0 62,0 0-47,-1 0 94,1 0-31,0 0-63,-1 0 32,1 0 31,-13 13-79,12-13 1,1 12 15,0-12 0,-13 13-31,12-13 32,-12 13-17,13-13 32,-13 12-31,13 1-1,-26-13 142,0 0-126,1-13 31,-1 13-15,0-12-31,1 12 15,12-13-15,-13 13-1,1-13 1,12 1 140,-13 12-93,0 0-48,1 0 32,-1 0-31,0 0 93,1 0-93,-1 0 15,0 0 110,1 0-47,-1 0 1249,1 0-952,12-13-391,-13 13 219,0 0-172,1 0-32,-1 0 1,0 0 46,1 0 1,-1 0-32</inkml:trace>
  <inkml:trace contextRef="#ctx0" brushRef="#br1" timeOffset="-118649.73">584 145 0,'0'12'906,"0"1"-890,0 0 296,0-1-280,0 1 30,0 0 282,-13 12-328,13-13-1,-13-12 1,13 13-16,0 0 500,0-1-469,0 1-15,-12 0 124,12-1-124,0 1 15,-13 0 235,13-1-266,-13-12 0,13 13 15,0-1 220,0 1-220,0 0 17,0-1 93,0 1-78,-12 0 46,12-1 110,0 1-203,-13 0 172</inkml:trace>
</inkml:ink>
</file>

<file path=ppt/ink/ink5.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0:55.857"/>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78 31 0,'16'0'328,"-1"16"-281,1-16-16,-16 15 0,16-15 126,-16 16-157,15-16 78,1 0-47,-1 0 47,1 0-47,0 0-31,-1 0 63,1 0 156,-16 15-204,15-15 17,1 0-17,-16 16 1,15-16 62,1 0-16,0 16 173,-1-16-220,-15 15 32,16-15 0,-1 0 31,-15 16-31,0-1 16,-15-15 202,-1 0-249,1 0 0,-1 0 77,0 0-77,1 0 62,-1 0 0,1 0-62,30 16 453,1-16-469,-16 16 15,15-16-15,1 0 16,-16 15 31,16-15-47,-1 0 47,1 0-16,-16 16 0,0-1 94,0 1-109,0-1 46,0 1 63,0 0-78,0-1 219,0 1-251,-16-16 1,1 15 0,-1 1 405,-31 0-405,32-16-16,-1 0 0,1 0 16,-1 0 312,0-16 266,1 16-563,-1 0 156,1 0 563,-17 0 63,32 16-501</inkml:trace>
  <inkml:trace contextRef="#ctx0" brushRef="#br0" timeOffset="2439">172 0 0,'0'16'125</inkml:trace>
  <inkml:trace contextRef="#ctx0" brushRef="#br0" timeOffset="7763">0 78 0</inkml:trace>
  <inkml:trace contextRef="#ctx0" brushRef="#br0" timeOffset="8495">156 109 0</inkml:trace>
  <inkml:trace contextRef="#ctx0" brushRef="#br0" timeOffset="9652">250 78 0,'0'15'109</inkml:trace>
</inkml:ink>
</file>

<file path=ppt/ink/ink6.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2:04.345"/>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0,'9'0'125,"0"0"-110,1 0 17,-1 0-1,0 0 31,-9 9 95,10-9-142,-1 0 16,-9 10 48,9-1-64,1-9 63,-1 0 94,0 0-172,1 0 16,-1 0 15,-9-9 63,9 9 109,1-10-125</inkml:trace>
</inkml:ink>
</file>

<file path=ppt/ink/ink7.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2:08.417"/>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1 0,'9'0'297,"1"0"-297,-1 0 31,0 0-31,1 9 16,-1 1 15,0-10 0,1 0-15,-1 0 15,-9 9-15,9-9 15,1 0 0,-1 0-15,0 0 15,1 0 16,-1 0-32,0 0 1,1 0 0,-1 0 62,0 0-63,1 0 485,-1 0-484,0 0 140</inkml:trace>
</inkml:ink>
</file>

<file path=ppt/ink/ink8.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2:12.363"/>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0 0 0,'9'0'171,"1"0"-155,-1 0 0,0 0 15,1 9-15,-1-9-1,0 0 1,-9 9-16,10-9 15,-1 0 17,0 10-1,1-10-15,-1 0 30,-9 9-46,9-9 63,1 0-47,-1 0-1,0 0 32,1 0 16,-1 0-32,0 0 0,1 0 0,-10-9 1,9 9 546</inkml:trace>
</inkml:ink>
</file>

<file path=ppt/ink/ink9.xml><?xml version="1.0" encoding="utf-8"?>
<inkml:ink xmlns:inkml="http://www.w3.org/2003/InkML">
  <inkml:definitions>
    <inkml:context xml:id="ctx0">
      <inkml:inkSource xml:id="inkSrc0">
        <inkml:traceFormat>
          <inkml:channel name="X" type="integer" max="3046" units="cm"/>
          <inkml:channel name="Y" type="integer" min="-287" max="768" units="cm"/>
          <inkml:channel name="T" type="integer" max="2.14748E9" units="dev"/>
        </inkml:traceFormat>
        <inkml:channelProperties>
          <inkml:channelProperty channel="X" name="resolution" value="98.57605" units="1/cm"/>
          <inkml:channelProperty channel="Y" name="resolution" value="60.98266" units="1/cm"/>
          <inkml:channelProperty channel="T" name="resolution" value="1" units="1/dev"/>
        </inkml:channelProperties>
      </inkml:inkSource>
      <inkml:timestamp xml:id="ts0" timeString="2018-10-17T16:52:19.456"/>
    </inkml:context>
    <inkml:brush xml:id="br0">
      <inkml:brushProperty name="width" value="0.10583" units="cm"/>
      <inkml:brushProperty name="height" value="0.10583" units="cm"/>
      <inkml:brushProperty name="color" value="#0073AE"/>
      <inkml:brushProperty name="fitToCurve" value="1"/>
    </inkml:brush>
  </inkml:definitions>
  <inkml:trace contextRef="#ctx0" brushRef="#br0">355 19 0,'-9'0'296,"-1"0"-264,1 0-1,0 0-15,9-9-16,-10 9 203,1 0-125,0 0-31,-1 0-32,1 0 32,0 0-16,9 9 1,-10-9-32,1 0 31,0 0 0,-1 0 32,1 0-32,0 0 125,-1 0-156,1 0 78,0 0 79,-1 0-95,1 0 1,0 0-32,9 9 16,-10-9-47,1 0 15,0 0 32,-1 0-31,1 0 15,0 0 141,-1 0-156,1 0 30,9-9-14,-9 9-17,-1 0 63,1 0-62,0 0 172,9-9 218,-10 9-406,10-10 219,-9 10-110,-1 0-31,1 0-31</inkml:trace>
  <inkml:trace contextRef="#ctx0" brushRef="#br0" timeOffset="2311">364 10 0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962275" y="533400"/>
            <a:ext cx="3446463" cy="266223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36929" y="3373662"/>
            <a:ext cx="7495521" cy="3196109"/>
          </a:xfrm>
          <a:prstGeom prst="rect">
            <a:avLst/>
          </a:prstGeom>
          <a:noFill/>
          <a:ln>
            <a:noFill/>
          </a:ln>
        </p:spPr>
        <p:txBody>
          <a:bodyPr spcFirstLastPara="1" wrap="square" lIns="84449" tIns="84449" rIns="84449" bIns="84449"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48" name="Google Shape;48;p1: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9: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375" name="Google Shape;375;p9: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3: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473" name="Google Shape;473;p13: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48" name="Google Shape;48;p1: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8737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2: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dirty="0"/>
          </a:p>
        </p:txBody>
      </p:sp>
      <p:sp>
        <p:nvSpPr>
          <p:cNvPr id="127" name="Google Shape;127;p2: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3: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141" name="Google Shape;141;p3: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190" name="Google Shape;190;p4: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5: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251" name="Google Shape;251;p5: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6: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273" name="Google Shape;273;p6: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7: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338" name="Google Shape;338;p7: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8:notes"/>
          <p:cNvSpPr txBox="1">
            <a:spLocks noGrp="1"/>
          </p:cNvSpPr>
          <p:nvPr>
            <p:ph type="body" idx="1"/>
          </p:nvPr>
        </p:nvSpPr>
        <p:spPr>
          <a:xfrm>
            <a:off x="936929" y="3373662"/>
            <a:ext cx="7495521" cy="3196109"/>
          </a:xfrm>
          <a:prstGeom prst="rect">
            <a:avLst/>
          </a:prstGeom>
        </p:spPr>
        <p:txBody>
          <a:bodyPr spcFirstLastPara="1" wrap="square" lIns="84449" tIns="84449" rIns="84449" bIns="84449" anchor="t" anchorCtr="0">
            <a:noAutofit/>
          </a:bodyPr>
          <a:lstStyle/>
          <a:p>
            <a:pPr marL="0" indent="0">
              <a:buNone/>
            </a:pPr>
            <a:endParaRPr/>
          </a:p>
        </p:txBody>
      </p:sp>
      <p:sp>
        <p:nvSpPr>
          <p:cNvPr id="355" name="Google Shape;355;p8:notes"/>
          <p:cNvSpPr>
            <a:spLocks noGrp="1" noRot="1" noChangeAspect="1"/>
          </p:cNvSpPr>
          <p:nvPr>
            <p:ph type="sldImg" idx="2"/>
          </p:nvPr>
        </p:nvSpPr>
        <p:spPr>
          <a:xfrm>
            <a:off x="2960688" y="531813"/>
            <a:ext cx="3448050" cy="26638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18"/>
        <p:cNvGrpSpPr/>
        <p:nvPr/>
      </p:nvGrpSpPr>
      <p:grpSpPr>
        <a:xfrm>
          <a:off x="0" y="0"/>
          <a:ext cx="0" cy="0"/>
          <a:chOff x="0" y="0"/>
          <a:chExt cx="0" cy="0"/>
        </a:xfrm>
      </p:grpSpPr>
      <p:sp>
        <p:nvSpPr>
          <p:cNvPr id="19" name="Google Shape;19;p2"/>
          <p:cNvSpPr txBox="1">
            <a:spLocks noGrp="1"/>
          </p:cNvSpPr>
          <p:nvPr>
            <p:ph type="ftr" idx="11"/>
          </p:nvPr>
        </p:nvSpPr>
        <p:spPr>
          <a:xfrm>
            <a:off x="3419856" y="7228332"/>
            <a:ext cx="3218688" cy="388620"/>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2"/>
          <p:cNvSpPr txBox="1">
            <a:spLocks noGrp="1"/>
          </p:cNvSpPr>
          <p:nvPr>
            <p:ph type="dt" idx="10"/>
          </p:nvPr>
        </p:nvSpPr>
        <p:spPr>
          <a:xfrm>
            <a:off x="502920" y="7228332"/>
            <a:ext cx="2313432" cy="38862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2"/>
          <p:cNvSpPr txBox="1">
            <a:spLocks noGrp="1"/>
          </p:cNvSpPr>
          <p:nvPr>
            <p:ph type="sldNum" idx="12"/>
          </p:nvPr>
        </p:nvSpPr>
        <p:spPr>
          <a:xfrm>
            <a:off x="431800" y="7174764"/>
            <a:ext cx="212725" cy="180340"/>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buNone/>
              <a:defRPr sz="1000" b="0" i="0">
                <a:solidFill>
                  <a:schemeClr val="dk1"/>
                </a:solidFill>
                <a:latin typeface="Verdana"/>
                <a:ea typeface="Verdana"/>
                <a:cs typeface="Verdana"/>
                <a:sym typeface="Verdana"/>
              </a:defRPr>
            </a:lvl1pPr>
            <a:lvl2pPr marL="25400" marR="0" lvl="1" indent="0" algn="l" rtl="0">
              <a:lnSpc>
                <a:spcPct val="100000"/>
              </a:lnSpc>
              <a:spcBef>
                <a:spcPts val="0"/>
              </a:spcBef>
              <a:buNone/>
              <a:defRPr sz="1000" b="0" i="0">
                <a:solidFill>
                  <a:schemeClr val="dk1"/>
                </a:solidFill>
                <a:latin typeface="Verdana"/>
                <a:ea typeface="Verdana"/>
                <a:cs typeface="Verdana"/>
                <a:sym typeface="Verdana"/>
              </a:defRPr>
            </a:lvl2pPr>
            <a:lvl3pPr marL="25400" marR="0" lvl="2" indent="0" algn="l" rtl="0">
              <a:lnSpc>
                <a:spcPct val="100000"/>
              </a:lnSpc>
              <a:spcBef>
                <a:spcPts val="0"/>
              </a:spcBef>
              <a:buNone/>
              <a:defRPr sz="1000" b="0" i="0">
                <a:solidFill>
                  <a:schemeClr val="dk1"/>
                </a:solidFill>
                <a:latin typeface="Verdana"/>
                <a:ea typeface="Verdana"/>
                <a:cs typeface="Verdana"/>
                <a:sym typeface="Verdana"/>
              </a:defRPr>
            </a:lvl3pPr>
            <a:lvl4pPr marL="25400" marR="0" lvl="3" indent="0" algn="l" rtl="0">
              <a:lnSpc>
                <a:spcPct val="100000"/>
              </a:lnSpc>
              <a:spcBef>
                <a:spcPts val="0"/>
              </a:spcBef>
              <a:buNone/>
              <a:defRPr sz="1000" b="0" i="0">
                <a:solidFill>
                  <a:schemeClr val="dk1"/>
                </a:solidFill>
                <a:latin typeface="Verdana"/>
                <a:ea typeface="Verdana"/>
                <a:cs typeface="Verdana"/>
                <a:sym typeface="Verdana"/>
              </a:defRPr>
            </a:lvl4pPr>
            <a:lvl5pPr marL="25400" marR="0" lvl="4" indent="0" algn="l" rtl="0">
              <a:lnSpc>
                <a:spcPct val="100000"/>
              </a:lnSpc>
              <a:spcBef>
                <a:spcPts val="0"/>
              </a:spcBef>
              <a:buNone/>
              <a:defRPr sz="1000" b="0" i="0">
                <a:solidFill>
                  <a:schemeClr val="dk1"/>
                </a:solidFill>
                <a:latin typeface="Verdana"/>
                <a:ea typeface="Verdana"/>
                <a:cs typeface="Verdana"/>
                <a:sym typeface="Verdana"/>
              </a:defRPr>
            </a:lvl5pPr>
            <a:lvl6pPr marL="25400" marR="0" lvl="5" indent="0" algn="l" rtl="0">
              <a:lnSpc>
                <a:spcPct val="100000"/>
              </a:lnSpc>
              <a:spcBef>
                <a:spcPts val="0"/>
              </a:spcBef>
              <a:buNone/>
              <a:defRPr sz="1000" b="0" i="0">
                <a:solidFill>
                  <a:schemeClr val="dk1"/>
                </a:solidFill>
                <a:latin typeface="Verdana"/>
                <a:ea typeface="Verdana"/>
                <a:cs typeface="Verdana"/>
                <a:sym typeface="Verdana"/>
              </a:defRPr>
            </a:lvl6pPr>
            <a:lvl7pPr marL="25400" marR="0" lvl="6" indent="0" algn="l" rtl="0">
              <a:lnSpc>
                <a:spcPct val="100000"/>
              </a:lnSpc>
              <a:spcBef>
                <a:spcPts val="0"/>
              </a:spcBef>
              <a:buNone/>
              <a:defRPr sz="1000" b="0" i="0">
                <a:solidFill>
                  <a:schemeClr val="dk1"/>
                </a:solidFill>
                <a:latin typeface="Verdana"/>
                <a:ea typeface="Verdana"/>
                <a:cs typeface="Verdana"/>
                <a:sym typeface="Verdana"/>
              </a:defRPr>
            </a:lvl7pPr>
            <a:lvl8pPr marL="25400" marR="0" lvl="7" indent="0" algn="l" rtl="0">
              <a:lnSpc>
                <a:spcPct val="100000"/>
              </a:lnSpc>
              <a:spcBef>
                <a:spcPts val="0"/>
              </a:spcBef>
              <a:buNone/>
              <a:defRPr sz="1000" b="0" i="0">
                <a:solidFill>
                  <a:schemeClr val="dk1"/>
                </a:solidFill>
                <a:latin typeface="Verdana"/>
                <a:ea typeface="Verdana"/>
                <a:cs typeface="Verdana"/>
                <a:sym typeface="Verdana"/>
              </a:defRPr>
            </a:lvl8pPr>
            <a:lvl9pPr marL="25400" marR="0" lvl="8" indent="0" algn="l" rtl="0">
              <a:lnSpc>
                <a:spcPct val="100000"/>
              </a:lnSpc>
              <a:spcBef>
                <a:spcPts val="0"/>
              </a:spcBef>
              <a:buNone/>
              <a:defRPr sz="1000" b="0" i="0">
                <a:solidFill>
                  <a:schemeClr val="dk1"/>
                </a:solidFill>
                <a:latin typeface="Verdana"/>
                <a:ea typeface="Verdana"/>
                <a:cs typeface="Verdana"/>
                <a:sym typeface="Verdana"/>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971550" y="685800"/>
            <a:ext cx="8115300" cy="441959"/>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3"/>
          <p:cNvSpPr txBox="1">
            <a:spLocks noGrp="1"/>
          </p:cNvSpPr>
          <p:nvPr>
            <p:ph type="body" idx="1"/>
          </p:nvPr>
        </p:nvSpPr>
        <p:spPr>
          <a:xfrm>
            <a:off x="502920" y="1787652"/>
            <a:ext cx="9052560" cy="5129784"/>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25" name="Google Shape;25;p3"/>
          <p:cNvSpPr txBox="1">
            <a:spLocks noGrp="1"/>
          </p:cNvSpPr>
          <p:nvPr>
            <p:ph type="ftr" idx="11"/>
          </p:nvPr>
        </p:nvSpPr>
        <p:spPr>
          <a:xfrm>
            <a:off x="3419856" y="7228332"/>
            <a:ext cx="3218688" cy="388620"/>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3"/>
          <p:cNvSpPr txBox="1">
            <a:spLocks noGrp="1"/>
          </p:cNvSpPr>
          <p:nvPr>
            <p:ph type="dt" idx="10"/>
          </p:nvPr>
        </p:nvSpPr>
        <p:spPr>
          <a:xfrm>
            <a:off x="502920" y="7228332"/>
            <a:ext cx="2313432" cy="38862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3"/>
          <p:cNvSpPr txBox="1">
            <a:spLocks noGrp="1"/>
          </p:cNvSpPr>
          <p:nvPr>
            <p:ph type="sldNum" idx="12"/>
          </p:nvPr>
        </p:nvSpPr>
        <p:spPr>
          <a:xfrm>
            <a:off x="431800" y="7174764"/>
            <a:ext cx="212725" cy="180340"/>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buNone/>
              <a:defRPr sz="1000" b="0" i="0">
                <a:solidFill>
                  <a:schemeClr val="dk1"/>
                </a:solidFill>
                <a:latin typeface="Verdana"/>
                <a:ea typeface="Verdana"/>
                <a:cs typeface="Verdana"/>
                <a:sym typeface="Verdana"/>
              </a:defRPr>
            </a:lvl1pPr>
            <a:lvl2pPr marL="25400" marR="0" lvl="1" indent="0" algn="l" rtl="0">
              <a:lnSpc>
                <a:spcPct val="100000"/>
              </a:lnSpc>
              <a:spcBef>
                <a:spcPts val="0"/>
              </a:spcBef>
              <a:buNone/>
              <a:defRPr sz="1000" b="0" i="0">
                <a:solidFill>
                  <a:schemeClr val="dk1"/>
                </a:solidFill>
                <a:latin typeface="Verdana"/>
                <a:ea typeface="Verdana"/>
                <a:cs typeface="Verdana"/>
                <a:sym typeface="Verdana"/>
              </a:defRPr>
            </a:lvl2pPr>
            <a:lvl3pPr marL="25400" marR="0" lvl="2" indent="0" algn="l" rtl="0">
              <a:lnSpc>
                <a:spcPct val="100000"/>
              </a:lnSpc>
              <a:spcBef>
                <a:spcPts val="0"/>
              </a:spcBef>
              <a:buNone/>
              <a:defRPr sz="1000" b="0" i="0">
                <a:solidFill>
                  <a:schemeClr val="dk1"/>
                </a:solidFill>
                <a:latin typeface="Verdana"/>
                <a:ea typeface="Verdana"/>
                <a:cs typeface="Verdana"/>
                <a:sym typeface="Verdana"/>
              </a:defRPr>
            </a:lvl3pPr>
            <a:lvl4pPr marL="25400" marR="0" lvl="3" indent="0" algn="l" rtl="0">
              <a:lnSpc>
                <a:spcPct val="100000"/>
              </a:lnSpc>
              <a:spcBef>
                <a:spcPts val="0"/>
              </a:spcBef>
              <a:buNone/>
              <a:defRPr sz="1000" b="0" i="0">
                <a:solidFill>
                  <a:schemeClr val="dk1"/>
                </a:solidFill>
                <a:latin typeface="Verdana"/>
                <a:ea typeface="Verdana"/>
                <a:cs typeface="Verdana"/>
                <a:sym typeface="Verdana"/>
              </a:defRPr>
            </a:lvl4pPr>
            <a:lvl5pPr marL="25400" marR="0" lvl="4" indent="0" algn="l" rtl="0">
              <a:lnSpc>
                <a:spcPct val="100000"/>
              </a:lnSpc>
              <a:spcBef>
                <a:spcPts val="0"/>
              </a:spcBef>
              <a:buNone/>
              <a:defRPr sz="1000" b="0" i="0">
                <a:solidFill>
                  <a:schemeClr val="dk1"/>
                </a:solidFill>
                <a:latin typeface="Verdana"/>
                <a:ea typeface="Verdana"/>
                <a:cs typeface="Verdana"/>
                <a:sym typeface="Verdana"/>
              </a:defRPr>
            </a:lvl5pPr>
            <a:lvl6pPr marL="25400" marR="0" lvl="5" indent="0" algn="l" rtl="0">
              <a:lnSpc>
                <a:spcPct val="100000"/>
              </a:lnSpc>
              <a:spcBef>
                <a:spcPts val="0"/>
              </a:spcBef>
              <a:buNone/>
              <a:defRPr sz="1000" b="0" i="0">
                <a:solidFill>
                  <a:schemeClr val="dk1"/>
                </a:solidFill>
                <a:latin typeface="Verdana"/>
                <a:ea typeface="Verdana"/>
                <a:cs typeface="Verdana"/>
                <a:sym typeface="Verdana"/>
              </a:defRPr>
            </a:lvl6pPr>
            <a:lvl7pPr marL="25400" marR="0" lvl="6" indent="0" algn="l" rtl="0">
              <a:lnSpc>
                <a:spcPct val="100000"/>
              </a:lnSpc>
              <a:spcBef>
                <a:spcPts val="0"/>
              </a:spcBef>
              <a:buNone/>
              <a:defRPr sz="1000" b="0" i="0">
                <a:solidFill>
                  <a:schemeClr val="dk1"/>
                </a:solidFill>
                <a:latin typeface="Verdana"/>
                <a:ea typeface="Verdana"/>
                <a:cs typeface="Verdana"/>
                <a:sym typeface="Verdana"/>
              </a:defRPr>
            </a:lvl7pPr>
            <a:lvl8pPr marL="25400" marR="0" lvl="7" indent="0" algn="l" rtl="0">
              <a:lnSpc>
                <a:spcPct val="100000"/>
              </a:lnSpc>
              <a:spcBef>
                <a:spcPts val="0"/>
              </a:spcBef>
              <a:buNone/>
              <a:defRPr sz="1000" b="0" i="0">
                <a:solidFill>
                  <a:schemeClr val="dk1"/>
                </a:solidFill>
                <a:latin typeface="Verdana"/>
                <a:ea typeface="Verdana"/>
                <a:cs typeface="Verdana"/>
                <a:sym typeface="Verdana"/>
              </a:defRPr>
            </a:lvl8pPr>
            <a:lvl9pPr marL="25400" marR="0" lvl="8" indent="0" algn="l" rtl="0">
              <a:lnSpc>
                <a:spcPct val="100000"/>
              </a:lnSpc>
              <a:spcBef>
                <a:spcPts val="0"/>
              </a:spcBef>
              <a:buNone/>
              <a:defRPr sz="1000" b="0" i="0">
                <a:solidFill>
                  <a:schemeClr val="dk1"/>
                </a:solidFill>
                <a:latin typeface="Verdana"/>
                <a:ea typeface="Verdana"/>
                <a:cs typeface="Verdana"/>
                <a:sym typeface="Verdana"/>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971550" y="685800"/>
            <a:ext cx="8115300" cy="441959"/>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4"/>
          <p:cNvSpPr txBox="1">
            <a:spLocks noGrp="1"/>
          </p:cNvSpPr>
          <p:nvPr>
            <p:ph type="body" idx="1"/>
          </p:nvPr>
        </p:nvSpPr>
        <p:spPr>
          <a:xfrm>
            <a:off x="502920" y="1787652"/>
            <a:ext cx="4375404" cy="5129784"/>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1" name="Google Shape;31;p4"/>
          <p:cNvSpPr txBox="1">
            <a:spLocks noGrp="1"/>
          </p:cNvSpPr>
          <p:nvPr>
            <p:ph type="body" idx="2"/>
          </p:nvPr>
        </p:nvSpPr>
        <p:spPr>
          <a:xfrm>
            <a:off x="5180076" y="1787652"/>
            <a:ext cx="4375404" cy="5129784"/>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2" name="Google Shape;32;p4"/>
          <p:cNvSpPr txBox="1">
            <a:spLocks noGrp="1"/>
          </p:cNvSpPr>
          <p:nvPr>
            <p:ph type="ftr" idx="11"/>
          </p:nvPr>
        </p:nvSpPr>
        <p:spPr>
          <a:xfrm>
            <a:off x="3419856" y="7228332"/>
            <a:ext cx="3218688" cy="388620"/>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p4"/>
          <p:cNvSpPr txBox="1">
            <a:spLocks noGrp="1"/>
          </p:cNvSpPr>
          <p:nvPr>
            <p:ph type="dt" idx="10"/>
          </p:nvPr>
        </p:nvSpPr>
        <p:spPr>
          <a:xfrm>
            <a:off x="502920" y="7228332"/>
            <a:ext cx="2313432" cy="38862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4"/>
          <p:cNvSpPr txBox="1">
            <a:spLocks noGrp="1"/>
          </p:cNvSpPr>
          <p:nvPr>
            <p:ph type="sldNum" idx="12"/>
          </p:nvPr>
        </p:nvSpPr>
        <p:spPr>
          <a:xfrm>
            <a:off x="431800" y="7174764"/>
            <a:ext cx="212725" cy="180340"/>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buNone/>
              <a:defRPr sz="1000" b="0" i="0">
                <a:solidFill>
                  <a:schemeClr val="dk1"/>
                </a:solidFill>
                <a:latin typeface="Verdana"/>
                <a:ea typeface="Verdana"/>
                <a:cs typeface="Verdana"/>
                <a:sym typeface="Verdana"/>
              </a:defRPr>
            </a:lvl1pPr>
            <a:lvl2pPr marL="25400" marR="0" lvl="1" indent="0" algn="l" rtl="0">
              <a:lnSpc>
                <a:spcPct val="100000"/>
              </a:lnSpc>
              <a:spcBef>
                <a:spcPts val="0"/>
              </a:spcBef>
              <a:buNone/>
              <a:defRPr sz="1000" b="0" i="0">
                <a:solidFill>
                  <a:schemeClr val="dk1"/>
                </a:solidFill>
                <a:latin typeface="Verdana"/>
                <a:ea typeface="Verdana"/>
                <a:cs typeface="Verdana"/>
                <a:sym typeface="Verdana"/>
              </a:defRPr>
            </a:lvl2pPr>
            <a:lvl3pPr marL="25400" marR="0" lvl="2" indent="0" algn="l" rtl="0">
              <a:lnSpc>
                <a:spcPct val="100000"/>
              </a:lnSpc>
              <a:spcBef>
                <a:spcPts val="0"/>
              </a:spcBef>
              <a:buNone/>
              <a:defRPr sz="1000" b="0" i="0">
                <a:solidFill>
                  <a:schemeClr val="dk1"/>
                </a:solidFill>
                <a:latin typeface="Verdana"/>
                <a:ea typeface="Verdana"/>
                <a:cs typeface="Verdana"/>
                <a:sym typeface="Verdana"/>
              </a:defRPr>
            </a:lvl3pPr>
            <a:lvl4pPr marL="25400" marR="0" lvl="3" indent="0" algn="l" rtl="0">
              <a:lnSpc>
                <a:spcPct val="100000"/>
              </a:lnSpc>
              <a:spcBef>
                <a:spcPts val="0"/>
              </a:spcBef>
              <a:buNone/>
              <a:defRPr sz="1000" b="0" i="0">
                <a:solidFill>
                  <a:schemeClr val="dk1"/>
                </a:solidFill>
                <a:latin typeface="Verdana"/>
                <a:ea typeface="Verdana"/>
                <a:cs typeface="Verdana"/>
                <a:sym typeface="Verdana"/>
              </a:defRPr>
            </a:lvl4pPr>
            <a:lvl5pPr marL="25400" marR="0" lvl="4" indent="0" algn="l" rtl="0">
              <a:lnSpc>
                <a:spcPct val="100000"/>
              </a:lnSpc>
              <a:spcBef>
                <a:spcPts val="0"/>
              </a:spcBef>
              <a:buNone/>
              <a:defRPr sz="1000" b="0" i="0">
                <a:solidFill>
                  <a:schemeClr val="dk1"/>
                </a:solidFill>
                <a:latin typeface="Verdana"/>
                <a:ea typeface="Verdana"/>
                <a:cs typeface="Verdana"/>
                <a:sym typeface="Verdana"/>
              </a:defRPr>
            </a:lvl5pPr>
            <a:lvl6pPr marL="25400" marR="0" lvl="5" indent="0" algn="l" rtl="0">
              <a:lnSpc>
                <a:spcPct val="100000"/>
              </a:lnSpc>
              <a:spcBef>
                <a:spcPts val="0"/>
              </a:spcBef>
              <a:buNone/>
              <a:defRPr sz="1000" b="0" i="0">
                <a:solidFill>
                  <a:schemeClr val="dk1"/>
                </a:solidFill>
                <a:latin typeface="Verdana"/>
                <a:ea typeface="Verdana"/>
                <a:cs typeface="Verdana"/>
                <a:sym typeface="Verdana"/>
              </a:defRPr>
            </a:lvl6pPr>
            <a:lvl7pPr marL="25400" marR="0" lvl="6" indent="0" algn="l" rtl="0">
              <a:lnSpc>
                <a:spcPct val="100000"/>
              </a:lnSpc>
              <a:spcBef>
                <a:spcPts val="0"/>
              </a:spcBef>
              <a:buNone/>
              <a:defRPr sz="1000" b="0" i="0">
                <a:solidFill>
                  <a:schemeClr val="dk1"/>
                </a:solidFill>
                <a:latin typeface="Verdana"/>
                <a:ea typeface="Verdana"/>
                <a:cs typeface="Verdana"/>
                <a:sym typeface="Verdana"/>
              </a:defRPr>
            </a:lvl7pPr>
            <a:lvl8pPr marL="25400" marR="0" lvl="7" indent="0" algn="l" rtl="0">
              <a:lnSpc>
                <a:spcPct val="100000"/>
              </a:lnSpc>
              <a:spcBef>
                <a:spcPts val="0"/>
              </a:spcBef>
              <a:buNone/>
              <a:defRPr sz="1000" b="0" i="0">
                <a:solidFill>
                  <a:schemeClr val="dk1"/>
                </a:solidFill>
                <a:latin typeface="Verdana"/>
                <a:ea typeface="Verdana"/>
                <a:cs typeface="Verdana"/>
                <a:sym typeface="Verdana"/>
              </a:defRPr>
            </a:lvl8pPr>
            <a:lvl9pPr marL="25400" marR="0" lvl="8" indent="0" algn="l" rtl="0">
              <a:lnSpc>
                <a:spcPct val="100000"/>
              </a:lnSpc>
              <a:spcBef>
                <a:spcPts val="0"/>
              </a:spcBef>
              <a:buNone/>
              <a:defRPr sz="1000" b="0" i="0">
                <a:solidFill>
                  <a:schemeClr val="dk1"/>
                </a:solidFill>
                <a:latin typeface="Verdana"/>
                <a:ea typeface="Verdana"/>
                <a:cs typeface="Verdana"/>
                <a:sym typeface="Verdana"/>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5"/>
        <p:cNvGrpSpPr/>
        <p:nvPr/>
      </p:nvGrpSpPr>
      <p:grpSpPr>
        <a:xfrm>
          <a:off x="0" y="0"/>
          <a:ext cx="0" cy="0"/>
          <a:chOff x="0" y="0"/>
          <a:chExt cx="0" cy="0"/>
        </a:xfrm>
      </p:grpSpPr>
      <p:sp>
        <p:nvSpPr>
          <p:cNvPr id="36" name="Google Shape;36;p5"/>
          <p:cNvSpPr txBox="1">
            <a:spLocks noGrp="1"/>
          </p:cNvSpPr>
          <p:nvPr>
            <p:ph type="ctrTitle"/>
          </p:nvPr>
        </p:nvSpPr>
        <p:spPr>
          <a:xfrm>
            <a:off x="754380" y="2409444"/>
            <a:ext cx="8549640" cy="1632204"/>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5"/>
          <p:cNvSpPr txBox="1">
            <a:spLocks noGrp="1"/>
          </p:cNvSpPr>
          <p:nvPr>
            <p:ph type="subTitle" idx="1"/>
          </p:nvPr>
        </p:nvSpPr>
        <p:spPr>
          <a:xfrm>
            <a:off x="1508760" y="4352544"/>
            <a:ext cx="7040880" cy="194310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b="0" i="0" u="none" strike="noStrike" cap="none">
                <a:latin typeface="Calibri"/>
                <a:ea typeface="Calibri"/>
                <a:cs typeface="Calibri"/>
                <a:sym typeface="Calibri"/>
              </a:defRPr>
            </a:lvl1pPr>
            <a:lvl2pPr marR="0" lvl="1" algn="l" rtl="0">
              <a:spcBef>
                <a:spcPts val="0"/>
              </a:spcBef>
              <a:spcAft>
                <a:spcPts val="0"/>
              </a:spcAft>
              <a:buSzPts val="1400"/>
              <a:buNone/>
              <a:defRPr sz="1800" b="0" i="0" u="none" strike="noStrike" cap="none">
                <a:latin typeface="Calibri"/>
                <a:ea typeface="Calibri"/>
                <a:cs typeface="Calibri"/>
                <a:sym typeface="Calibri"/>
              </a:defRPr>
            </a:lvl2pPr>
            <a:lvl3pPr marR="0" lvl="2" algn="l" rtl="0">
              <a:spcBef>
                <a:spcPts val="0"/>
              </a:spcBef>
              <a:spcAft>
                <a:spcPts val="0"/>
              </a:spcAft>
              <a:buSzPts val="1400"/>
              <a:buNone/>
              <a:defRPr sz="1800" b="0" i="0" u="none" strike="noStrike" cap="none">
                <a:latin typeface="Calibri"/>
                <a:ea typeface="Calibri"/>
                <a:cs typeface="Calibri"/>
                <a:sym typeface="Calibri"/>
              </a:defRPr>
            </a:lvl3pPr>
            <a:lvl4pPr marR="0" lvl="3" algn="l" rtl="0">
              <a:spcBef>
                <a:spcPts val="0"/>
              </a:spcBef>
              <a:spcAft>
                <a:spcPts val="0"/>
              </a:spcAft>
              <a:buSzPts val="1400"/>
              <a:buNone/>
              <a:defRPr sz="1800" b="0" i="0" u="none" strike="noStrike" cap="none">
                <a:latin typeface="Calibri"/>
                <a:ea typeface="Calibri"/>
                <a:cs typeface="Calibri"/>
                <a:sym typeface="Calibri"/>
              </a:defRPr>
            </a:lvl4pPr>
            <a:lvl5pPr marR="0" lvl="4" algn="l" rtl="0">
              <a:spcBef>
                <a:spcPts val="0"/>
              </a:spcBef>
              <a:spcAft>
                <a:spcPts val="0"/>
              </a:spcAft>
              <a:buSzPts val="1400"/>
              <a:buNone/>
              <a:defRPr sz="1800" b="0" i="0" u="none" strike="noStrike" cap="none">
                <a:latin typeface="Calibri"/>
                <a:ea typeface="Calibri"/>
                <a:cs typeface="Calibri"/>
                <a:sym typeface="Calibri"/>
              </a:defRPr>
            </a:lvl5pPr>
            <a:lvl6pPr marR="0" lvl="5" algn="l" rtl="0">
              <a:spcBef>
                <a:spcPts val="0"/>
              </a:spcBef>
              <a:spcAft>
                <a:spcPts val="0"/>
              </a:spcAft>
              <a:buSzPts val="1400"/>
              <a:buNone/>
              <a:defRPr sz="1800" b="0" i="0" u="none" strike="noStrike" cap="none">
                <a:latin typeface="Calibri"/>
                <a:ea typeface="Calibri"/>
                <a:cs typeface="Calibri"/>
                <a:sym typeface="Calibri"/>
              </a:defRPr>
            </a:lvl6pPr>
            <a:lvl7pPr marR="0" lvl="6" algn="l" rtl="0">
              <a:spcBef>
                <a:spcPts val="0"/>
              </a:spcBef>
              <a:spcAft>
                <a:spcPts val="0"/>
              </a:spcAft>
              <a:buSzPts val="1400"/>
              <a:buNone/>
              <a:defRPr sz="1800" b="0" i="0" u="none" strike="noStrike" cap="none">
                <a:latin typeface="Calibri"/>
                <a:ea typeface="Calibri"/>
                <a:cs typeface="Calibri"/>
                <a:sym typeface="Calibri"/>
              </a:defRPr>
            </a:lvl7pPr>
            <a:lvl8pPr marR="0" lvl="7" algn="l" rtl="0">
              <a:spcBef>
                <a:spcPts val="0"/>
              </a:spcBef>
              <a:spcAft>
                <a:spcPts val="0"/>
              </a:spcAft>
              <a:buSzPts val="1400"/>
              <a:buNone/>
              <a:defRPr sz="1800" b="0" i="0" u="none" strike="noStrike" cap="none">
                <a:latin typeface="Calibri"/>
                <a:ea typeface="Calibri"/>
                <a:cs typeface="Calibri"/>
                <a:sym typeface="Calibri"/>
              </a:defRPr>
            </a:lvl8pPr>
            <a:lvl9pPr marR="0" lvl="8"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38" name="Google Shape;38;p5"/>
          <p:cNvSpPr txBox="1">
            <a:spLocks noGrp="1"/>
          </p:cNvSpPr>
          <p:nvPr>
            <p:ph type="ftr" idx="11"/>
          </p:nvPr>
        </p:nvSpPr>
        <p:spPr>
          <a:xfrm>
            <a:off x="3419856" y="7228332"/>
            <a:ext cx="3218688" cy="388620"/>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5"/>
          <p:cNvSpPr txBox="1">
            <a:spLocks noGrp="1"/>
          </p:cNvSpPr>
          <p:nvPr>
            <p:ph type="dt" idx="10"/>
          </p:nvPr>
        </p:nvSpPr>
        <p:spPr>
          <a:xfrm>
            <a:off x="502920" y="7228332"/>
            <a:ext cx="2313432" cy="38862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5"/>
          <p:cNvSpPr txBox="1">
            <a:spLocks noGrp="1"/>
          </p:cNvSpPr>
          <p:nvPr>
            <p:ph type="sldNum" idx="12"/>
          </p:nvPr>
        </p:nvSpPr>
        <p:spPr>
          <a:xfrm>
            <a:off x="431800" y="7174764"/>
            <a:ext cx="212725" cy="180340"/>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buNone/>
              <a:defRPr sz="1000" b="0" i="0">
                <a:solidFill>
                  <a:schemeClr val="dk1"/>
                </a:solidFill>
                <a:latin typeface="Verdana"/>
                <a:ea typeface="Verdana"/>
                <a:cs typeface="Verdana"/>
                <a:sym typeface="Verdana"/>
              </a:defRPr>
            </a:lvl1pPr>
            <a:lvl2pPr marL="25400" marR="0" lvl="1" indent="0" algn="l" rtl="0">
              <a:lnSpc>
                <a:spcPct val="100000"/>
              </a:lnSpc>
              <a:spcBef>
                <a:spcPts val="0"/>
              </a:spcBef>
              <a:buNone/>
              <a:defRPr sz="1000" b="0" i="0">
                <a:solidFill>
                  <a:schemeClr val="dk1"/>
                </a:solidFill>
                <a:latin typeface="Verdana"/>
                <a:ea typeface="Verdana"/>
                <a:cs typeface="Verdana"/>
                <a:sym typeface="Verdana"/>
              </a:defRPr>
            </a:lvl2pPr>
            <a:lvl3pPr marL="25400" marR="0" lvl="2" indent="0" algn="l" rtl="0">
              <a:lnSpc>
                <a:spcPct val="100000"/>
              </a:lnSpc>
              <a:spcBef>
                <a:spcPts val="0"/>
              </a:spcBef>
              <a:buNone/>
              <a:defRPr sz="1000" b="0" i="0">
                <a:solidFill>
                  <a:schemeClr val="dk1"/>
                </a:solidFill>
                <a:latin typeface="Verdana"/>
                <a:ea typeface="Verdana"/>
                <a:cs typeface="Verdana"/>
                <a:sym typeface="Verdana"/>
              </a:defRPr>
            </a:lvl3pPr>
            <a:lvl4pPr marL="25400" marR="0" lvl="3" indent="0" algn="l" rtl="0">
              <a:lnSpc>
                <a:spcPct val="100000"/>
              </a:lnSpc>
              <a:spcBef>
                <a:spcPts val="0"/>
              </a:spcBef>
              <a:buNone/>
              <a:defRPr sz="1000" b="0" i="0">
                <a:solidFill>
                  <a:schemeClr val="dk1"/>
                </a:solidFill>
                <a:latin typeface="Verdana"/>
                <a:ea typeface="Verdana"/>
                <a:cs typeface="Verdana"/>
                <a:sym typeface="Verdana"/>
              </a:defRPr>
            </a:lvl4pPr>
            <a:lvl5pPr marL="25400" marR="0" lvl="4" indent="0" algn="l" rtl="0">
              <a:lnSpc>
                <a:spcPct val="100000"/>
              </a:lnSpc>
              <a:spcBef>
                <a:spcPts val="0"/>
              </a:spcBef>
              <a:buNone/>
              <a:defRPr sz="1000" b="0" i="0">
                <a:solidFill>
                  <a:schemeClr val="dk1"/>
                </a:solidFill>
                <a:latin typeface="Verdana"/>
                <a:ea typeface="Verdana"/>
                <a:cs typeface="Verdana"/>
                <a:sym typeface="Verdana"/>
              </a:defRPr>
            </a:lvl5pPr>
            <a:lvl6pPr marL="25400" marR="0" lvl="5" indent="0" algn="l" rtl="0">
              <a:lnSpc>
                <a:spcPct val="100000"/>
              </a:lnSpc>
              <a:spcBef>
                <a:spcPts val="0"/>
              </a:spcBef>
              <a:buNone/>
              <a:defRPr sz="1000" b="0" i="0">
                <a:solidFill>
                  <a:schemeClr val="dk1"/>
                </a:solidFill>
                <a:latin typeface="Verdana"/>
                <a:ea typeface="Verdana"/>
                <a:cs typeface="Verdana"/>
                <a:sym typeface="Verdana"/>
              </a:defRPr>
            </a:lvl6pPr>
            <a:lvl7pPr marL="25400" marR="0" lvl="6" indent="0" algn="l" rtl="0">
              <a:lnSpc>
                <a:spcPct val="100000"/>
              </a:lnSpc>
              <a:spcBef>
                <a:spcPts val="0"/>
              </a:spcBef>
              <a:buNone/>
              <a:defRPr sz="1000" b="0" i="0">
                <a:solidFill>
                  <a:schemeClr val="dk1"/>
                </a:solidFill>
                <a:latin typeface="Verdana"/>
                <a:ea typeface="Verdana"/>
                <a:cs typeface="Verdana"/>
                <a:sym typeface="Verdana"/>
              </a:defRPr>
            </a:lvl7pPr>
            <a:lvl8pPr marL="25400" marR="0" lvl="7" indent="0" algn="l" rtl="0">
              <a:lnSpc>
                <a:spcPct val="100000"/>
              </a:lnSpc>
              <a:spcBef>
                <a:spcPts val="0"/>
              </a:spcBef>
              <a:buNone/>
              <a:defRPr sz="1000" b="0" i="0">
                <a:solidFill>
                  <a:schemeClr val="dk1"/>
                </a:solidFill>
                <a:latin typeface="Verdana"/>
                <a:ea typeface="Verdana"/>
                <a:cs typeface="Verdana"/>
                <a:sym typeface="Verdana"/>
              </a:defRPr>
            </a:lvl8pPr>
            <a:lvl9pPr marL="25400" marR="0" lvl="8" indent="0" algn="l" rtl="0">
              <a:lnSpc>
                <a:spcPct val="100000"/>
              </a:lnSpc>
              <a:spcBef>
                <a:spcPts val="0"/>
              </a:spcBef>
              <a:buNone/>
              <a:defRPr sz="1000" b="0" i="0">
                <a:solidFill>
                  <a:schemeClr val="dk1"/>
                </a:solidFill>
                <a:latin typeface="Verdana"/>
                <a:ea typeface="Verdana"/>
                <a:cs typeface="Verdana"/>
                <a:sym typeface="Verdana"/>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1"/>
        <p:cNvGrpSpPr/>
        <p:nvPr/>
      </p:nvGrpSpPr>
      <p:grpSpPr>
        <a:xfrm>
          <a:off x="0" y="0"/>
          <a:ext cx="0" cy="0"/>
          <a:chOff x="0" y="0"/>
          <a:chExt cx="0" cy="0"/>
        </a:xfrm>
      </p:grpSpPr>
      <p:sp>
        <p:nvSpPr>
          <p:cNvPr id="42" name="Google Shape;42;p6"/>
          <p:cNvSpPr txBox="1">
            <a:spLocks noGrp="1"/>
          </p:cNvSpPr>
          <p:nvPr>
            <p:ph type="title"/>
          </p:nvPr>
        </p:nvSpPr>
        <p:spPr>
          <a:xfrm>
            <a:off x="971550" y="685800"/>
            <a:ext cx="8115300" cy="441959"/>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 name="Google Shape;43;p6"/>
          <p:cNvSpPr txBox="1">
            <a:spLocks noGrp="1"/>
          </p:cNvSpPr>
          <p:nvPr>
            <p:ph type="ftr" idx="11"/>
          </p:nvPr>
        </p:nvSpPr>
        <p:spPr>
          <a:xfrm>
            <a:off x="3419856" y="7228332"/>
            <a:ext cx="3218688" cy="388620"/>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dt" idx="10"/>
          </p:nvPr>
        </p:nvSpPr>
        <p:spPr>
          <a:xfrm>
            <a:off x="502920" y="7228332"/>
            <a:ext cx="2313432" cy="38862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6"/>
          <p:cNvSpPr txBox="1">
            <a:spLocks noGrp="1"/>
          </p:cNvSpPr>
          <p:nvPr>
            <p:ph type="sldNum" idx="12"/>
          </p:nvPr>
        </p:nvSpPr>
        <p:spPr>
          <a:xfrm>
            <a:off x="431800" y="7174764"/>
            <a:ext cx="212725" cy="180340"/>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buNone/>
              <a:defRPr sz="1000" b="0" i="0">
                <a:solidFill>
                  <a:schemeClr val="dk1"/>
                </a:solidFill>
                <a:latin typeface="Verdana"/>
                <a:ea typeface="Verdana"/>
                <a:cs typeface="Verdana"/>
                <a:sym typeface="Verdana"/>
              </a:defRPr>
            </a:lvl1pPr>
            <a:lvl2pPr marL="25400" marR="0" lvl="1" indent="0" algn="l" rtl="0">
              <a:lnSpc>
                <a:spcPct val="100000"/>
              </a:lnSpc>
              <a:spcBef>
                <a:spcPts val="0"/>
              </a:spcBef>
              <a:buNone/>
              <a:defRPr sz="1000" b="0" i="0">
                <a:solidFill>
                  <a:schemeClr val="dk1"/>
                </a:solidFill>
                <a:latin typeface="Verdana"/>
                <a:ea typeface="Verdana"/>
                <a:cs typeface="Verdana"/>
                <a:sym typeface="Verdana"/>
              </a:defRPr>
            </a:lvl2pPr>
            <a:lvl3pPr marL="25400" marR="0" lvl="2" indent="0" algn="l" rtl="0">
              <a:lnSpc>
                <a:spcPct val="100000"/>
              </a:lnSpc>
              <a:spcBef>
                <a:spcPts val="0"/>
              </a:spcBef>
              <a:buNone/>
              <a:defRPr sz="1000" b="0" i="0">
                <a:solidFill>
                  <a:schemeClr val="dk1"/>
                </a:solidFill>
                <a:latin typeface="Verdana"/>
                <a:ea typeface="Verdana"/>
                <a:cs typeface="Verdana"/>
                <a:sym typeface="Verdana"/>
              </a:defRPr>
            </a:lvl3pPr>
            <a:lvl4pPr marL="25400" marR="0" lvl="3" indent="0" algn="l" rtl="0">
              <a:lnSpc>
                <a:spcPct val="100000"/>
              </a:lnSpc>
              <a:spcBef>
                <a:spcPts val="0"/>
              </a:spcBef>
              <a:buNone/>
              <a:defRPr sz="1000" b="0" i="0">
                <a:solidFill>
                  <a:schemeClr val="dk1"/>
                </a:solidFill>
                <a:latin typeface="Verdana"/>
                <a:ea typeface="Verdana"/>
                <a:cs typeface="Verdana"/>
                <a:sym typeface="Verdana"/>
              </a:defRPr>
            </a:lvl4pPr>
            <a:lvl5pPr marL="25400" marR="0" lvl="4" indent="0" algn="l" rtl="0">
              <a:lnSpc>
                <a:spcPct val="100000"/>
              </a:lnSpc>
              <a:spcBef>
                <a:spcPts val="0"/>
              </a:spcBef>
              <a:buNone/>
              <a:defRPr sz="1000" b="0" i="0">
                <a:solidFill>
                  <a:schemeClr val="dk1"/>
                </a:solidFill>
                <a:latin typeface="Verdana"/>
                <a:ea typeface="Verdana"/>
                <a:cs typeface="Verdana"/>
                <a:sym typeface="Verdana"/>
              </a:defRPr>
            </a:lvl5pPr>
            <a:lvl6pPr marL="25400" marR="0" lvl="5" indent="0" algn="l" rtl="0">
              <a:lnSpc>
                <a:spcPct val="100000"/>
              </a:lnSpc>
              <a:spcBef>
                <a:spcPts val="0"/>
              </a:spcBef>
              <a:buNone/>
              <a:defRPr sz="1000" b="0" i="0">
                <a:solidFill>
                  <a:schemeClr val="dk1"/>
                </a:solidFill>
                <a:latin typeface="Verdana"/>
                <a:ea typeface="Verdana"/>
                <a:cs typeface="Verdana"/>
                <a:sym typeface="Verdana"/>
              </a:defRPr>
            </a:lvl6pPr>
            <a:lvl7pPr marL="25400" marR="0" lvl="6" indent="0" algn="l" rtl="0">
              <a:lnSpc>
                <a:spcPct val="100000"/>
              </a:lnSpc>
              <a:spcBef>
                <a:spcPts val="0"/>
              </a:spcBef>
              <a:buNone/>
              <a:defRPr sz="1000" b="0" i="0">
                <a:solidFill>
                  <a:schemeClr val="dk1"/>
                </a:solidFill>
                <a:latin typeface="Verdana"/>
                <a:ea typeface="Verdana"/>
                <a:cs typeface="Verdana"/>
                <a:sym typeface="Verdana"/>
              </a:defRPr>
            </a:lvl7pPr>
            <a:lvl8pPr marL="25400" marR="0" lvl="7" indent="0" algn="l" rtl="0">
              <a:lnSpc>
                <a:spcPct val="100000"/>
              </a:lnSpc>
              <a:spcBef>
                <a:spcPts val="0"/>
              </a:spcBef>
              <a:buNone/>
              <a:defRPr sz="1000" b="0" i="0">
                <a:solidFill>
                  <a:schemeClr val="dk1"/>
                </a:solidFill>
                <a:latin typeface="Verdana"/>
                <a:ea typeface="Verdana"/>
                <a:cs typeface="Verdana"/>
                <a:sym typeface="Verdana"/>
              </a:defRPr>
            </a:lvl8pPr>
            <a:lvl9pPr marL="25400" marR="0" lvl="8" indent="0" algn="l" rtl="0">
              <a:lnSpc>
                <a:spcPct val="100000"/>
              </a:lnSpc>
              <a:spcBef>
                <a:spcPts val="0"/>
              </a:spcBef>
              <a:buNone/>
              <a:defRPr sz="1000" b="0" i="0">
                <a:solidFill>
                  <a:schemeClr val="dk1"/>
                </a:solidFill>
                <a:latin typeface="Verdana"/>
                <a:ea typeface="Verdana"/>
                <a:cs typeface="Verdana"/>
                <a:sym typeface="Verdana"/>
              </a:defRPr>
            </a:lvl9pPr>
          </a:lstStyle>
          <a:p>
            <a:pPr marL="2540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7BD7DE64-755D-488E-B0CE-E79820B7E806}"/>
              </a:ext>
            </a:extLst>
          </p:cNvPr>
          <p:cNvSpPr>
            <a:spLocks noGrp="1"/>
          </p:cNvSpPr>
          <p:nvPr>
            <p:ph type="sldNum" sz="quarter" idx="10"/>
          </p:nvPr>
        </p:nvSpPr>
        <p:spPr/>
        <p:txBody>
          <a:bodyPr/>
          <a:lstStyle>
            <a:lvl1pPr>
              <a:defRPr sz="1100" baseline="0">
                <a:latin typeface="Verdana Bold" charset="0"/>
              </a:defRPr>
            </a:lvl1pPr>
          </a:lstStyle>
          <a:p>
            <a:pPr>
              <a:defRPr/>
            </a:pPr>
            <a:fld id="{938AF3BA-0381-4AF0-821A-4665CC3CF79B}" type="slidenum">
              <a:rPr lang="en-US"/>
              <a:pPr>
                <a:defRPr/>
              </a:pPr>
              <a:t>‹#›</a:t>
            </a:fld>
            <a:endParaRPr lang="en-US" dirty="0"/>
          </a:p>
        </p:txBody>
      </p:sp>
    </p:spTree>
    <p:extLst>
      <p:ext uri="{BB962C8B-B14F-4D97-AF65-F5344CB8AC3E}">
        <p14:creationId xmlns:p14="http://schemas.microsoft.com/office/powerpoint/2010/main" val="2624491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6361385" y="7096998"/>
            <a:ext cx="417195" cy="52705"/>
          </a:xfrm>
          <a:custGeom>
            <a:avLst/>
            <a:gdLst/>
            <a:ahLst/>
            <a:cxnLst/>
            <a:rect l="l" t="t" r="r" b="b"/>
            <a:pathLst>
              <a:path w="417195" h="52704" extrusionOk="0">
                <a:moveTo>
                  <a:pt x="402640" y="0"/>
                </a:moveTo>
                <a:lnTo>
                  <a:pt x="25336" y="0"/>
                </a:lnTo>
                <a:lnTo>
                  <a:pt x="15473" y="2135"/>
                </a:lnTo>
                <a:lnTo>
                  <a:pt x="7419" y="7883"/>
                </a:lnTo>
                <a:lnTo>
                  <a:pt x="1990" y="16255"/>
                </a:lnTo>
                <a:lnTo>
                  <a:pt x="0" y="26263"/>
                </a:lnTo>
                <a:lnTo>
                  <a:pt x="1990" y="36269"/>
                </a:lnTo>
                <a:lnTo>
                  <a:pt x="7419" y="44637"/>
                </a:lnTo>
                <a:lnTo>
                  <a:pt x="15473" y="50380"/>
                </a:lnTo>
                <a:lnTo>
                  <a:pt x="25336" y="52514"/>
                </a:lnTo>
                <a:lnTo>
                  <a:pt x="416763" y="52514"/>
                </a:lnTo>
                <a:lnTo>
                  <a:pt x="411499" y="41146"/>
                </a:lnTo>
                <a:lnTo>
                  <a:pt x="407377" y="29071"/>
                </a:lnTo>
                <a:lnTo>
                  <a:pt x="404418" y="15590"/>
                </a:lnTo>
                <a:lnTo>
                  <a:pt x="402640" y="0"/>
                </a:lnTo>
                <a:close/>
              </a:path>
            </a:pathLst>
          </a:custGeom>
          <a:solidFill>
            <a:srgbClr val="6BB34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p1"/>
          <p:cNvSpPr/>
          <p:nvPr/>
        </p:nvSpPr>
        <p:spPr>
          <a:xfrm>
            <a:off x="7190573" y="6239991"/>
            <a:ext cx="2410628" cy="1154619"/>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8;p1"/>
          <p:cNvSpPr/>
          <p:nvPr/>
        </p:nvSpPr>
        <p:spPr>
          <a:xfrm>
            <a:off x="6814050" y="6681672"/>
            <a:ext cx="348615" cy="502920"/>
          </a:xfrm>
          <a:custGeom>
            <a:avLst/>
            <a:gdLst/>
            <a:ahLst/>
            <a:cxnLst/>
            <a:rect l="l" t="t" r="r" b="b"/>
            <a:pathLst>
              <a:path w="348615" h="502920" extrusionOk="0">
                <a:moveTo>
                  <a:pt x="162852" y="0"/>
                </a:moveTo>
                <a:lnTo>
                  <a:pt x="115155" y="4796"/>
                </a:lnTo>
                <a:lnTo>
                  <a:pt x="75095" y="19204"/>
                </a:lnTo>
                <a:lnTo>
                  <a:pt x="44374" y="43254"/>
                </a:lnTo>
                <a:lnTo>
                  <a:pt x="24693" y="76975"/>
                </a:lnTo>
                <a:lnTo>
                  <a:pt x="17754" y="120395"/>
                </a:lnTo>
                <a:lnTo>
                  <a:pt x="20573" y="150921"/>
                </a:lnTo>
                <a:lnTo>
                  <a:pt x="28914" y="176868"/>
                </a:lnTo>
                <a:lnTo>
                  <a:pt x="42604" y="198178"/>
                </a:lnTo>
                <a:lnTo>
                  <a:pt x="61467" y="214795"/>
                </a:lnTo>
                <a:lnTo>
                  <a:pt x="61467" y="219875"/>
                </a:lnTo>
                <a:lnTo>
                  <a:pt x="45705" y="226973"/>
                </a:lnTo>
                <a:lnTo>
                  <a:pt x="33267" y="238644"/>
                </a:lnTo>
                <a:lnTo>
                  <a:pt x="25104" y="254723"/>
                </a:lnTo>
                <a:lnTo>
                  <a:pt x="22174" y="275005"/>
                </a:lnTo>
                <a:lnTo>
                  <a:pt x="23838" y="290475"/>
                </a:lnTo>
                <a:lnTo>
                  <a:pt x="28832" y="304293"/>
                </a:lnTo>
                <a:lnTo>
                  <a:pt x="37154" y="315980"/>
                </a:lnTo>
                <a:lnTo>
                  <a:pt x="48806" y="325056"/>
                </a:lnTo>
                <a:lnTo>
                  <a:pt x="48806" y="330111"/>
                </a:lnTo>
                <a:lnTo>
                  <a:pt x="29146" y="339283"/>
                </a:lnTo>
                <a:lnTo>
                  <a:pt x="13706" y="354515"/>
                </a:lnTo>
                <a:lnTo>
                  <a:pt x="3614" y="375922"/>
                </a:lnTo>
                <a:lnTo>
                  <a:pt x="0" y="403618"/>
                </a:lnTo>
                <a:lnTo>
                  <a:pt x="7223" y="441147"/>
                </a:lnTo>
                <a:lnTo>
                  <a:pt x="28286" y="469060"/>
                </a:lnTo>
                <a:lnTo>
                  <a:pt x="62273" y="488091"/>
                </a:lnTo>
                <a:lnTo>
                  <a:pt x="108271" y="498973"/>
                </a:lnTo>
                <a:lnTo>
                  <a:pt x="165366" y="502437"/>
                </a:lnTo>
                <a:lnTo>
                  <a:pt x="218314" y="499532"/>
                </a:lnTo>
                <a:lnTo>
                  <a:pt x="263253" y="490382"/>
                </a:lnTo>
                <a:lnTo>
                  <a:pt x="299461" y="474335"/>
                </a:lnTo>
                <a:lnTo>
                  <a:pt x="326217" y="450738"/>
                </a:lnTo>
                <a:lnTo>
                  <a:pt x="341874" y="420712"/>
                </a:lnTo>
                <a:lnTo>
                  <a:pt x="174243" y="420712"/>
                </a:lnTo>
                <a:lnTo>
                  <a:pt x="145390" y="419043"/>
                </a:lnTo>
                <a:lnTo>
                  <a:pt x="122056" y="413040"/>
                </a:lnTo>
                <a:lnTo>
                  <a:pt x="106442" y="401215"/>
                </a:lnTo>
                <a:lnTo>
                  <a:pt x="100749" y="382079"/>
                </a:lnTo>
                <a:lnTo>
                  <a:pt x="101689" y="372859"/>
                </a:lnTo>
                <a:lnTo>
                  <a:pt x="104470" y="364410"/>
                </a:lnTo>
                <a:lnTo>
                  <a:pt x="109032" y="357033"/>
                </a:lnTo>
                <a:lnTo>
                  <a:pt x="115315" y="351027"/>
                </a:lnTo>
                <a:lnTo>
                  <a:pt x="343856" y="351027"/>
                </a:lnTo>
                <a:lnTo>
                  <a:pt x="340828" y="333207"/>
                </a:lnTo>
                <a:lnTo>
                  <a:pt x="285394" y="284161"/>
                </a:lnTo>
                <a:lnTo>
                  <a:pt x="241515" y="274953"/>
                </a:lnTo>
                <a:lnTo>
                  <a:pt x="189458" y="272465"/>
                </a:lnTo>
                <a:lnTo>
                  <a:pt x="161412" y="271651"/>
                </a:lnTo>
                <a:lnTo>
                  <a:pt x="142332" y="268814"/>
                </a:lnTo>
                <a:lnTo>
                  <a:pt x="131447" y="263368"/>
                </a:lnTo>
                <a:lnTo>
                  <a:pt x="127990" y="254723"/>
                </a:lnTo>
                <a:lnTo>
                  <a:pt x="127990" y="249643"/>
                </a:lnTo>
                <a:lnTo>
                  <a:pt x="130530" y="242049"/>
                </a:lnTo>
                <a:lnTo>
                  <a:pt x="134962" y="238886"/>
                </a:lnTo>
                <a:lnTo>
                  <a:pt x="191796" y="238886"/>
                </a:lnTo>
                <a:lnTo>
                  <a:pt x="216854" y="236357"/>
                </a:lnTo>
                <a:lnTo>
                  <a:pt x="256337" y="221553"/>
                </a:lnTo>
                <a:lnTo>
                  <a:pt x="284841" y="197623"/>
                </a:lnTo>
                <a:lnTo>
                  <a:pt x="302122" y="165174"/>
                </a:lnTo>
                <a:lnTo>
                  <a:pt x="302184" y="164744"/>
                </a:lnTo>
                <a:lnTo>
                  <a:pt x="163474" y="164744"/>
                </a:lnTo>
                <a:lnTo>
                  <a:pt x="143881" y="161736"/>
                </a:lnTo>
                <a:lnTo>
                  <a:pt x="129814" y="153028"/>
                </a:lnTo>
                <a:lnTo>
                  <a:pt x="121331" y="139091"/>
                </a:lnTo>
                <a:lnTo>
                  <a:pt x="118490" y="120395"/>
                </a:lnTo>
                <a:lnTo>
                  <a:pt x="121321" y="102067"/>
                </a:lnTo>
                <a:lnTo>
                  <a:pt x="129736" y="88318"/>
                </a:lnTo>
                <a:lnTo>
                  <a:pt x="143619" y="79680"/>
                </a:lnTo>
                <a:lnTo>
                  <a:pt x="162852" y="76682"/>
                </a:lnTo>
                <a:lnTo>
                  <a:pt x="345449" y="76682"/>
                </a:lnTo>
                <a:lnTo>
                  <a:pt x="345206" y="69885"/>
                </a:lnTo>
                <a:lnTo>
                  <a:pt x="342861" y="49275"/>
                </a:lnTo>
                <a:lnTo>
                  <a:pt x="338736" y="29847"/>
                </a:lnTo>
                <a:lnTo>
                  <a:pt x="332651" y="12674"/>
                </a:lnTo>
                <a:lnTo>
                  <a:pt x="237616" y="12674"/>
                </a:lnTo>
                <a:lnTo>
                  <a:pt x="221564" y="7227"/>
                </a:lnTo>
                <a:lnTo>
                  <a:pt x="203792" y="3255"/>
                </a:lnTo>
                <a:lnTo>
                  <a:pt x="184240" y="824"/>
                </a:lnTo>
                <a:lnTo>
                  <a:pt x="162852" y="0"/>
                </a:lnTo>
                <a:close/>
              </a:path>
              <a:path w="348615" h="502920" extrusionOk="0">
                <a:moveTo>
                  <a:pt x="343856" y="351027"/>
                </a:moveTo>
                <a:lnTo>
                  <a:pt x="115315" y="351027"/>
                </a:lnTo>
                <a:lnTo>
                  <a:pt x="126823" y="354161"/>
                </a:lnTo>
                <a:lnTo>
                  <a:pt x="140349" y="356101"/>
                </a:lnTo>
                <a:lnTo>
                  <a:pt x="155772" y="357089"/>
                </a:lnTo>
                <a:lnTo>
                  <a:pt x="172973" y="357365"/>
                </a:lnTo>
                <a:lnTo>
                  <a:pt x="209055" y="358969"/>
                </a:lnTo>
                <a:lnTo>
                  <a:pt x="231586" y="364020"/>
                </a:lnTo>
                <a:lnTo>
                  <a:pt x="243184" y="372870"/>
                </a:lnTo>
                <a:lnTo>
                  <a:pt x="246468" y="385876"/>
                </a:lnTo>
                <a:lnTo>
                  <a:pt x="242043" y="401478"/>
                </a:lnTo>
                <a:lnTo>
                  <a:pt x="228649" y="412324"/>
                </a:lnTo>
                <a:lnTo>
                  <a:pt x="206108" y="418655"/>
                </a:lnTo>
                <a:lnTo>
                  <a:pt x="174243" y="420712"/>
                </a:lnTo>
                <a:lnTo>
                  <a:pt x="341874" y="420712"/>
                </a:lnTo>
                <a:lnTo>
                  <a:pt x="342745" y="419043"/>
                </a:lnTo>
                <a:lnTo>
                  <a:pt x="342839" y="418655"/>
                </a:lnTo>
                <a:lnTo>
                  <a:pt x="348487" y="378282"/>
                </a:lnTo>
                <a:lnTo>
                  <a:pt x="343856" y="351027"/>
                </a:lnTo>
                <a:close/>
              </a:path>
              <a:path w="348615" h="502920" extrusionOk="0">
                <a:moveTo>
                  <a:pt x="191796" y="238886"/>
                </a:moveTo>
                <a:lnTo>
                  <a:pt x="134962" y="238886"/>
                </a:lnTo>
                <a:lnTo>
                  <a:pt x="141608" y="240087"/>
                </a:lnTo>
                <a:lnTo>
                  <a:pt x="149142" y="240871"/>
                </a:lnTo>
                <a:lnTo>
                  <a:pt x="157505" y="241298"/>
                </a:lnTo>
                <a:lnTo>
                  <a:pt x="166636" y="241426"/>
                </a:lnTo>
                <a:lnTo>
                  <a:pt x="191796" y="238886"/>
                </a:lnTo>
                <a:close/>
              </a:path>
              <a:path w="348615" h="502920" extrusionOk="0">
                <a:moveTo>
                  <a:pt x="345449" y="76682"/>
                </a:moveTo>
                <a:lnTo>
                  <a:pt x="162852" y="76682"/>
                </a:lnTo>
                <a:lnTo>
                  <a:pt x="182070" y="79680"/>
                </a:lnTo>
                <a:lnTo>
                  <a:pt x="195945" y="88318"/>
                </a:lnTo>
                <a:lnTo>
                  <a:pt x="204357" y="102067"/>
                </a:lnTo>
                <a:lnTo>
                  <a:pt x="207187" y="120395"/>
                </a:lnTo>
                <a:lnTo>
                  <a:pt x="204456" y="138823"/>
                </a:lnTo>
                <a:lnTo>
                  <a:pt x="196261" y="152790"/>
                </a:lnTo>
                <a:lnTo>
                  <a:pt x="182600" y="161647"/>
                </a:lnTo>
                <a:lnTo>
                  <a:pt x="163474" y="164744"/>
                </a:lnTo>
                <a:lnTo>
                  <a:pt x="302184" y="164744"/>
                </a:lnTo>
                <a:lnTo>
                  <a:pt x="307936" y="124815"/>
                </a:lnTo>
                <a:lnTo>
                  <a:pt x="307204" y="114904"/>
                </a:lnTo>
                <a:lnTo>
                  <a:pt x="305403" y="105825"/>
                </a:lnTo>
                <a:lnTo>
                  <a:pt x="303125" y="98648"/>
                </a:lnTo>
                <a:lnTo>
                  <a:pt x="300964" y="94437"/>
                </a:lnTo>
                <a:lnTo>
                  <a:pt x="300964" y="90601"/>
                </a:lnTo>
                <a:lnTo>
                  <a:pt x="345947" y="90601"/>
                </a:lnTo>
                <a:lnTo>
                  <a:pt x="345449" y="76682"/>
                </a:lnTo>
                <a:close/>
              </a:path>
            </a:pathLst>
          </a:custGeom>
          <a:solidFill>
            <a:srgbClr val="0073A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Google Shape;9;p1"/>
          <p:cNvSpPr/>
          <p:nvPr/>
        </p:nvSpPr>
        <p:spPr>
          <a:xfrm>
            <a:off x="6383747" y="6555606"/>
            <a:ext cx="436245" cy="462280"/>
          </a:xfrm>
          <a:custGeom>
            <a:avLst/>
            <a:gdLst/>
            <a:ahLst/>
            <a:cxnLst/>
            <a:rect l="l" t="t" r="r" b="b"/>
            <a:pathLst>
              <a:path w="436245" h="462279" extrusionOk="0">
                <a:moveTo>
                  <a:pt x="217309" y="0"/>
                </a:moveTo>
                <a:lnTo>
                  <a:pt x="174147" y="2216"/>
                </a:lnTo>
                <a:lnTo>
                  <a:pt x="0" y="451129"/>
                </a:lnTo>
                <a:lnTo>
                  <a:pt x="9249" y="455746"/>
                </a:lnTo>
                <a:lnTo>
                  <a:pt x="21774" y="459117"/>
                </a:lnTo>
                <a:lnTo>
                  <a:pt x="37508" y="461184"/>
                </a:lnTo>
                <a:lnTo>
                  <a:pt x="56388" y="461886"/>
                </a:lnTo>
                <a:lnTo>
                  <a:pt x="74688" y="461273"/>
                </a:lnTo>
                <a:lnTo>
                  <a:pt x="91149" y="459355"/>
                </a:lnTo>
                <a:lnTo>
                  <a:pt x="105117" y="456014"/>
                </a:lnTo>
                <a:lnTo>
                  <a:pt x="115938" y="451129"/>
                </a:lnTo>
                <a:lnTo>
                  <a:pt x="140017" y="365569"/>
                </a:lnTo>
                <a:lnTo>
                  <a:pt x="407871" y="365569"/>
                </a:lnTo>
                <a:lnTo>
                  <a:pt x="377984" y="274345"/>
                </a:lnTo>
                <a:lnTo>
                  <a:pt x="165366" y="274345"/>
                </a:lnTo>
                <a:lnTo>
                  <a:pt x="183095" y="212255"/>
                </a:lnTo>
                <a:lnTo>
                  <a:pt x="191051" y="182617"/>
                </a:lnTo>
                <a:lnTo>
                  <a:pt x="199182" y="149124"/>
                </a:lnTo>
                <a:lnTo>
                  <a:pt x="206714" y="113615"/>
                </a:lnTo>
                <a:lnTo>
                  <a:pt x="212877" y="77927"/>
                </a:lnTo>
                <a:lnTo>
                  <a:pt x="313634" y="77927"/>
                </a:lnTo>
                <a:lnTo>
                  <a:pt x="290804" y="8242"/>
                </a:lnTo>
                <a:lnTo>
                  <a:pt x="277272" y="4811"/>
                </a:lnTo>
                <a:lnTo>
                  <a:pt x="260472" y="2216"/>
                </a:lnTo>
                <a:lnTo>
                  <a:pt x="240464" y="573"/>
                </a:lnTo>
                <a:lnTo>
                  <a:pt x="217309" y="0"/>
                </a:lnTo>
                <a:close/>
              </a:path>
              <a:path w="436245" h="462279" extrusionOk="0">
                <a:moveTo>
                  <a:pt x="407871" y="365569"/>
                </a:moveTo>
                <a:lnTo>
                  <a:pt x="292074" y="365569"/>
                </a:lnTo>
                <a:lnTo>
                  <a:pt x="317411" y="451129"/>
                </a:lnTo>
                <a:lnTo>
                  <a:pt x="328348" y="456014"/>
                </a:lnTo>
                <a:lnTo>
                  <a:pt x="342607" y="459355"/>
                </a:lnTo>
                <a:lnTo>
                  <a:pt x="359477" y="461273"/>
                </a:lnTo>
                <a:lnTo>
                  <a:pt x="378244" y="461886"/>
                </a:lnTo>
                <a:lnTo>
                  <a:pt x="397588" y="461184"/>
                </a:lnTo>
                <a:lnTo>
                  <a:pt x="413726" y="459117"/>
                </a:lnTo>
                <a:lnTo>
                  <a:pt x="426537" y="455746"/>
                </a:lnTo>
                <a:lnTo>
                  <a:pt x="435902" y="451129"/>
                </a:lnTo>
                <a:lnTo>
                  <a:pt x="407871" y="365569"/>
                </a:lnTo>
                <a:close/>
              </a:path>
              <a:path w="436245" h="462279" extrusionOk="0">
                <a:moveTo>
                  <a:pt x="313634" y="77927"/>
                </a:moveTo>
                <a:lnTo>
                  <a:pt x="218579" y="77927"/>
                </a:lnTo>
                <a:lnTo>
                  <a:pt x="224104" y="112541"/>
                </a:lnTo>
                <a:lnTo>
                  <a:pt x="230935" y="147150"/>
                </a:lnTo>
                <a:lnTo>
                  <a:pt x="238716" y="180570"/>
                </a:lnTo>
                <a:lnTo>
                  <a:pt x="247091" y="211620"/>
                </a:lnTo>
                <a:lnTo>
                  <a:pt x="265468" y="274345"/>
                </a:lnTo>
                <a:lnTo>
                  <a:pt x="377984" y="274345"/>
                </a:lnTo>
                <a:lnTo>
                  <a:pt x="313634" y="77927"/>
                </a:lnTo>
                <a:close/>
              </a:path>
            </a:pathLst>
          </a:custGeom>
          <a:solidFill>
            <a:srgbClr val="0073A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 name="Google Shape;10;p1"/>
          <p:cNvSpPr/>
          <p:nvPr/>
        </p:nvSpPr>
        <p:spPr>
          <a:xfrm>
            <a:off x="457200" y="457200"/>
            <a:ext cx="228600" cy="6400800"/>
          </a:xfrm>
          <a:custGeom>
            <a:avLst/>
            <a:gdLst/>
            <a:ahLst/>
            <a:cxnLst/>
            <a:rect l="l" t="t" r="r" b="b"/>
            <a:pathLst>
              <a:path w="228600" h="6400800" extrusionOk="0">
                <a:moveTo>
                  <a:pt x="0" y="6400800"/>
                </a:moveTo>
                <a:lnTo>
                  <a:pt x="228600" y="6400800"/>
                </a:lnTo>
                <a:lnTo>
                  <a:pt x="228600" y="0"/>
                </a:lnTo>
                <a:lnTo>
                  <a:pt x="0" y="0"/>
                </a:lnTo>
                <a:lnTo>
                  <a:pt x="0" y="6400800"/>
                </a:lnTo>
                <a:close/>
              </a:path>
            </a:pathLst>
          </a:custGeom>
          <a:solidFill>
            <a:srgbClr val="0073A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 name="Google Shape;11;p1"/>
          <p:cNvSpPr/>
          <p:nvPr/>
        </p:nvSpPr>
        <p:spPr>
          <a:xfrm>
            <a:off x="449287" y="7123132"/>
            <a:ext cx="5801360" cy="0"/>
          </a:xfrm>
          <a:custGeom>
            <a:avLst/>
            <a:gdLst/>
            <a:ahLst/>
            <a:cxnLst/>
            <a:rect l="l" t="t" r="r" b="b"/>
            <a:pathLst>
              <a:path w="5801360" h="120000" extrusionOk="0">
                <a:moveTo>
                  <a:pt x="0" y="0"/>
                </a:moveTo>
                <a:lnTo>
                  <a:pt x="5800915" y="0"/>
                </a:lnTo>
              </a:path>
            </a:pathLst>
          </a:custGeom>
          <a:noFill/>
          <a:ln w="524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 name="Google Shape;12;p1"/>
          <p:cNvSpPr/>
          <p:nvPr/>
        </p:nvSpPr>
        <p:spPr>
          <a:xfrm>
            <a:off x="449287" y="6981126"/>
            <a:ext cx="5801360" cy="0"/>
          </a:xfrm>
          <a:custGeom>
            <a:avLst/>
            <a:gdLst/>
            <a:ahLst/>
            <a:cxnLst/>
            <a:rect l="l" t="t" r="r" b="b"/>
            <a:pathLst>
              <a:path w="5801360" h="120000" extrusionOk="0">
                <a:moveTo>
                  <a:pt x="0" y="0"/>
                </a:moveTo>
                <a:lnTo>
                  <a:pt x="5800915" y="0"/>
                </a:lnTo>
              </a:path>
            </a:pathLst>
          </a:custGeom>
          <a:noFill/>
          <a:ln w="52400" cap="flat" cmpd="sng">
            <a:solidFill>
              <a:srgbClr val="0073A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1"/>
          <p:cNvSpPr txBox="1">
            <a:spLocks noGrp="1"/>
          </p:cNvSpPr>
          <p:nvPr>
            <p:ph type="title"/>
          </p:nvPr>
        </p:nvSpPr>
        <p:spPr>
          <a:xfrm>
            <a:off x="971550" y="685800"/>
            <a:ext cx="8115300" cy="441959"/>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2400" b="1" i="0" u="none" strike="noStrike" cap="none">
                <a:solidFill>
                  <a:schemeClr val="lt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1"/>
          <p:cNvSpPr txBox="1">
            <a:spLocks noGrp="1"/>
          </p:cNvSpPr>
          <p:nvPr>
            <p:ph type="body" idx="1"/>
          </p:nvPr>
        </p:nvSpPr>
        <p:spPr>
          <a:xfrm>
            <a:off x="502920" y="1787652"/>
            <a:ext cx="9052560" cy="5129784"/>
          </a:xfrm>
          <a:prstGeom prst="rect">
            <a:avLst/>
          </a:prstGeom>
          <a:noFill/>
          <a:ln>
            <a:noFill/>
          </a:ln>
        </p:spPr>
        <p:txBody>
          <a:bodyPr spcFirstLastPara="1" wrap="square" lIns="0" tIns="0" rIns="0" bIns="0" anchor="t" anchorCtr="0"/>
          <a:lstStyle>
            <a:lvl1pPr marL="457200" marR="0" lvl="0" indent="-228600" algn="l" rtl="0">
              <a:spcBef>
                <a:spcPts val="0"/>
              </a:spcBef>
              <a:spcAft>
                <a:spcPts val="0"/>
              </a:spcAft>
              <a:buSzPts val="1400"/>
              <a:buNone/>
              <a:defRPr sz="18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latin typeface="Calibri"/>
                <a:ea typeface="Calibri"/>
                <a:cs typeface="Calibri"/>
                <a:sym typeface="Calibri"/>
              </a:defRPr>
            </a:lvl9pPr>
          </a:lstStyle>
          <a:p>
            <a:endParaRPr/>
          </a:p>
        </p:txBody>
      </p:sp>
      <p:sp>
        <p:nvSpPr>
          <p:cNvPr id="15" name="Google Shape;15;p1"/>
          <p:cNvSpPr txBox="1">
            <a:spLocks noGrp="1"/>
          </p:cNvSpPr>
          <p:nvPr>
            <p:ph type="ftr" idx="11"/>
          </p:nvPr>
        </p:nvSpPr>
        <p:spPr>
          <a:xfrm>
            <a:off x="3419856" y="7228332"/>
            <a:ext cx="3218688" cy="388620"/>
          </a:xfrm>
          <a:prstGeom prst="rect">
            <a:avLst/>
          </a:prstGeom>
          <a:noFill/>
          <a:ln>
            <a:noFill/>
          </a:ln>
        </p:spPr>
        <p:txBody>
          <a:bodyPr spcFirstLastPara="1" wrap="square" lIns="0" tIns="0" rIns="0" bIns="0" anchor="t" anchorCtr="0"/>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1"/>
          <p:cNvSpPr txBox="1">
            <a:spLocks noGrp="1"/>
          </p:cNvSpPr>
          <p:nvPr>
            <p:ph type="dt" idx="10"/>
          </p:nvPr>
        </p:nvSpPr>
        <p:spPr>
          <a:xfrm>
            <a:off x="502920" y="7228332"/>
            <a:ext cx="2313432" cy="388620"/>
          </a:xfrm>
          <a:prstGeom prst="rect">
            <a:avLst/>
          </a:prstGeom>
          <a:noFill/>
          <a:ln>
            <a:noFill/>
          </a:ln>
        </p:spPr>
        <p:txBody>
          <a:bodyPr spcFirstLastPara="1" wrap="square" lIns="0" tIns="0" rIns="0" bIns="0" anchor="t" anchorCtr="0"/>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1"/>
          <p:cNvSpPr txBox="1">
            <a:spLocks noGrp="1"/>
          </p:cNvSpPr>
          <p:nvPr>
            <p:ph type="sldNum" idx="12"/>
          </p:nvPr>
        </p:nvSpPr>
        <p:spPr>
          <a:xfrm>
            <a:off x="431800" y="7174764"/>
            <a:ext cx="212725" cy="180340"/>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buNone/>
              <a:defRPr sz="1000" b="0" i="0" u="none">
                <a:solidFill>
                  <a:schemeClr val="dk1"/>
                </a:solidFill>
                <a:latin typeface="Verdana"/>
                <a:ea typeface="Verdana"/>
                <a:cs typeface="Verdana"/>
                <a:sym typeface="Verdana"/>
              </a:defRPr>
            </a:lvl1pPr>
            <a:lvl2pPr marL="25400" marR="0" lvl="1" indent="0" algn="l" rtl="0">
              <a:lnSpc>
                <a:spcPct val="100000"/>
              </a:lnSpc>
              <a:spcBef>
                <a:spcPts val="0"/>
              </a:spcBef>
              <a:buNone/>
              <a:defRPr sz="1000" b="0" i="0" u="none">
                <a:solidFill>
                  <a:schemeClr val="dk1"/>
                </a:solidFill>
                <a:latin typeface="Verdana"/>
                <a:ea typeface="Verdana"/>
                <a:cs typeface="Verdana"/>
                <a:sym typeface="Verdana"/>
              </a:defRPr>
            </a:lvl2pPr>
            <a:lvl3pPr marL="25400" marR="0" lvl="2" indent="0" algn="l" rtl="0">
              <a:lnSpc>
                <a:spcPct val="100000"/>
              </a:lnSpc>
              <a:spcBef>
                <a:spcPts val="0"/>
              </a:spcBef>
              <a:buNone/>
              <a:defRPr sz="1000" b="0" i="0" u="none">
                <a:solidFill>
                  <a:schemeClr val="dk1"/>
                </a:solidFill>
                <a:latin typeface="Verdana"/>
                <a:ea typeface="Verdana"/>
                <a:cs typeface="Verdana"/>
                <a:sym typeface="Verdana"/>
              </a:defRPr>
            </a:lvl3pPr>
            <a:lvl4pPr marL="25400" marR="0" lvl="3" indent="0" algn="l" rtl="0">
              <a:lnSpc>
                <a:spcPct val="100000"/>
              </a:lnSpc>
              <a:spcBef>
                <a:spcPts val="0"/>
              </a:spcBef>
              <a:buNone/>
              <a:defRPr sz="1000" b="0" i="0" u="none">
                <a:solidFill>
                  <a:schemeClr val="dk1"/>
                </a:solidFill>
                <a:latin typeface="Verdana"/>
                <a:ea typeface="Verdana"/>
                <a:cs typeface="Verdana"/>
                <a:sym typeface="Verdana"/>
              </a:defRPr>
            </a:lvl4pPr>
            <a:lvl5pPr marL="25400" marR="0" lvl="4" indent="0" algn="l" rtl="0">
              <a:lnSpc>
                <a:spcPct val="100000"/>
              </a:lnSpc>
              <a:spcBef>
                <a:spcPts val="0"/>
              </a:spcBef>
              <a:buNone/>
              <a:defRPr sz="1000" b="0" i="0" u="none">
                <a:solidFill>
                  <a:schemeClr val="dk1"/>
                </a:solidFill>
                <a:latin typeface="Verdana"/>
                <a:ea typeface="Verdana"/>
                <a:cs typeface="Verdana"/>
                <a:sym typeface="Verdana"/>
              </a:defRPr>
            </a:lvl5pPr>
            <a:lvl6pPr marL="25400" marR="0" lvl="5" indent="0" algn="l" rtl="0">
              <a:lnSpc>
                <a:spcPct val="100000"/>
              </a:lnSpc>
              <a:spcBef>
                <a:spcPts val="0"/>
              </a:spcBef>
              <a:buNone/>
              <a:defRPr sz="1000" b="0" i="0" u="none">
                <a:solidFill>
                  <a:schemeClr val="dk1"/>
                </a:solidFill>
                <a:latin typeface="Verdana"/>
                <a:ea typeface="Verdana"/>
                <a:cs typeface="Verdana"/>
                <a:sym typeface="Verdana"/>
              </a:defRPr>
            </a:lvl6pPr>
            <a:lvl7pPr marL="25400" marR="0" lvl="6" indent="0" algn="l" rtl="0">
              <a:lnSpc>
                <a:spcPct val="100000"/>
              </a:lnSpc>
              <a:spcBef>
                <a:spcPts val="0"/>
              </a:spcBef>
              <a:buNone/>
              <a:defRPr sz="1000" b="0" i="0" u="none">
                <a:solidFill>
                  <a:schemeClr val="dk1"/>
                </a:solidFill>
                <a:latin typeface="Verdana"/>
                <a:ea typeface="Verdana"/>
                <a:cs typeface="Verdana"/>
                <a:sym typeface="Verdana"/>
              </a:defRPr>
            </a:lvl7pPr>
            <a:lvl8pPr marL="25400" marR="0" lvl="7" indent="0" algn="l" rtl="0">
              <a:lnSpc>
                <a:spcPct val="100000"/>
              </a:lnSpc>
              <a:spcBef>
                <a:spcPts val="0"/>
              </a:spcBef>
              <a:buNone/>
              <a:defRPr sz="1000" b="0" i="0" u="none">
                <a:solidFill>
                  <a:schemeClr val="dk1"/>
                </a:solidFill>
                <a:latin typeface="Verdana"/>
                <a:ea typeface="Verdana"/>
                <a:cs typeface="Verdana"/>
                <a:sym typeface="Verdana"/>
              </a:defRPr>
            </a:lvl8pPr>
            <a:lvl9pPr marL="25400" marR="0" lvl="8" indent="0" algn="l" rtl="0">
              <a:lnSpc>
                <a:spcPct val="100000"/>
              </a:lnSpc>
              <a:spcBef>
                <a:spcPts val="0"/>
              </a:spcBef>
              <a:buNone/>
              <a:defRPr sz="1000" b="0" i="0" u="none">
                <a:solidFill>
                  <a:schemeClr val="dk1"/>
                </a:solidFill>
                <a:latin typeface="Verdana"/>
                <a:ea typeface="Verdana"/>
                <a:cs typeface="Verdana"/>
                <a:sym typeface="Verdana"/>
              </a:defRPr>
            </a:lvl9pPr>
          </a:lstStyle>
          <a:p>
            <a:pPr marL="2540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ustomXml" Target="../ink/ink14.xml"/><Relationship Id="rId13" Type="http://schemas.openxmlformats.org/officeDocument/2006/relationships/image" Target="../media/image84.emf"/><Relationship Id="rId18" Type="http://schemas.openxmlformats.org/officeDocument/2006/relationships/customXml" Target="../ink/ink19.xml"/><Relationship Id="rId3" Type="http://schemas.openxmlformats.org/officeDocument/2006/relationships/image" Target="../media/image58.jpg"/><Relationship Id="rId21" Type="http://schemas.openxmlformats.org/officeDocument/2006/relationships/image" Target="../media/image78.emf"/><Relationship Id="rId7" Type="http://schemas.openxmlformats.org/officeDocument/2006/relationships/image" Target="../media/image81.emf"/><Relationship Id="rId12" Type="http://schemas.openxmlformats.org/officeDocument/2006/relationships/customXml" Target="../ink/ink16.xml"/><Relationship Id="rId17" Type="http://schemas.openxmlformats.org/officeDocument/2006/relationships/image" Target="../media/image86.emf"/><Relationship Id="rId2" Type="http://schemas.openxmlformats.org/officeDocument/2006/relationships/notesSlide" Target="../notesSlides/notesSlide6.xml"/><Relationship Id="rId16" Type="http://schemas.openxmlformats.org/officeDocument/2006/relationships/customXml" Target="../ink/ink18.xml"/><Relationship Id="rId20" Type="http://schemas.openxmlformats.org/officeDocument/2006/relationships/customXml" Target="../ink/ink20.xml"/><Relationship Id="rId1" Type="http://schemas.openxmlformats.org/officeDocument/2006/relationships/slideLayout" Target="../slideLayouts/slideLayout1.xml"/><Relationship Id="rId6" Type="http://schemas.openxmlformats.org/officeDocument/2006/relationships/customXml" Target="../ink/ink13.xml"/><Relationship Id="rId11" Type="http://schemas.openxmlformats.org/officeDocument/2006/relationships/image" Target="../media/image83.emf"/><Relationship Id="rId5" Type="http://schemas.openxmlformats.org/officeDocument/2006/relationships/image" Target="../media/image60.png"/><Relationship Id="rId15" Type="http://schemas.openxmlformats.org/officeDocument/2006/relationships/image" Target="../media/image85.emf"/><Relationship Id="rId10" Type="http://schemas.openxmlformats.org/officeDocument/2006/relationships/customXml" Target="../ink/ink15.xml"/><Relationship Id="rId19" Type="http://schemas.openxmlformats.org/officeDocument/2006/relationships/image" Target="../media/image71.emf"/><Relationship Id="rId4" Type="http://schemas.openxmlformats.org/officeDocument/2006/relationships/image" Target="../media/image59.png"/><Relationship Id="rId9" Type="http://schemas.openxmlformats.org/officeDocument/2006/relationships/image" Target="../media/image82.emf"/><Relationship Id="rId14" Type="http://schemas.openxmlformats.org/officeDocument/2006/relationships/customXml" Target="../ink/ink17.xml"/><Relationship Id="rId22" Type="http://schemas.openxmlformats.org/officeDocument/2006/relationships/image" Target="../media/image2.jpg"/></Relationships>
</file>

<file path=ppt/slides/_rels/slide11.xml.rels><?xml version="1.0" encoding="UTF-8" standalone="yes"?>
<Relationships xmlns="http://schemas.openxmlformats.org/package/2006/relationships"><Relationship Id="rId18" Type="http://schemas.openxmlformats.org/officeDocument/2006/relationships/image" Target="../media/image96.emf"/><Relationship Id="rId26" Type="http://schemas.openxmlformats.org/officeDocument/2006/relationships/image" Target="../media/image100.emf"/><Relationship Id="rId3" Type="http://schemas.openxmlformats.org/officeDocument/2006/relationships/hyperlink" Target="https://www.agri-pulse.com/media/podcasts/85-agri-pulse-open-mic-interview/play/11362-sen-amy-klobuchar-d-minn" TargetMode="External"/><Relationship Id="rId21" Type="http://schemas.openxmlformats.org/officeDocument/2006/relationships/customXml" Target="../ink/ink25.xml"/><Relationship Id="rId17" Type="http://schemas.openxmlformats.org/officeDocument/2006/relationships/customXml" Target="../ink/ink23.xml"/><Relationship Id="rId25" Type="http://schemas.openxmlformats.org/officeDocument/2006/relationships/customXml" Target="../ink/ink27.xml"/><Relationship Id="rId2" Type="http://schemas.openxmlformats.org/officeDocument/2006/relationships/notesSlide" Target="../notesSlides/notesSlide7.xml"/><Relationship Id="rId16" Type="http://schemas.openxmlformats.org/officeDocument/2006/relationships/image" Target="../media/image95.emf"/><Relationship Id="rId20" Type="http://schemas.openxmlformats.org/officeDocument/2006/relationships/image" Target="../media/image97.emf"/><Relationship Id="rId29" Type="http://schemas.openxmlformats.org/officeDocument/2006/relationships/image" Target="../media/image2.jpg"/><Relationship Id="rId1" Type="http://schemas.openxmlformats.org/officeDocument/2006/relationships/slideLayout" Target="../slideLayouts/slideLayout3.xml"/><Relationship Id="rId6" Type="http://schemas.openxmlformats.org/officeDocument/2006/relationships/customXml" Target="../ink/ink21.xml"/><Relationship Id="rId24" Type="http://schemas.openxmlformats.org/officeDocument/2006/relationships/image" Target="../media/image99.emf"/><Relationship Id="rId5" Type="http://schemas.openxmlformats.org/officeDocument/2006/relationships/image" Target="../media/image61.jpg"/><Relationship Id="rId15" Type="http://schemas.openxmlformats.org/officeDocument/2006/relationships/customXml" Target="../ink/ink22.xml"/><Relationship Id="rId23" Type="http://schemas.openxmlformats.org/officeDocument/2006/relationships/customXml" Target="../ink/ink26.xml"/><Relationship Id="rId28" Type="http://schemas.openxmlformats.org/officeDocument/2006/relationships/image" Target="../media/image87.emf"/><Relationship Id="rId19" Type="http://schemas.openxmlformats.org/officeDocument/2006/relationships/customXml" Target="../ink/ink24.xml"/><Relationship Id="rId31" Type="http://schemas.openxmlformats.org/officeDocument/2006/relationships/image" Target="../media/image63.png"/><Relationship Id="rId4" Type="http://schemas.openxmlformats.org/officeDocument/2006/relationships/hyperlink" Target="http://www.agri-pulse.com/Video.asp" TargetMode="External"/><Relationship Id="rId14" Type="http://schemas.openxmlformats.org/officeDocument/2006/relationships/image" Target="../media/image94.emf"/><Relationship Id="rId22" Type="http://schemas.openxmlformats.org/officeDocument/2006/relationships/image" Target="../media/image98.emf"/><Relationship Id="rId27" Type="http://schemas.openxmlformats.org/officeDocument/2006/relationships/customXml" Target="../ink/ink28.xml"/><Relationship Id="rId30" Type="http://schemas.openxmlformats.org/officeDocument/2006/relationships/image" Target="../media/image62.jpg"/></Relationships>
</file>

<file path=ppt/slides/_rels/slide12.xml.rels><?xml version="1.0" encoding="UTF-8" standalone="yes"?>
<Relationships xmlns="http://schemas.openxmlformats.org/package/2006/relationships"><Relationship Id="rId8" Type="http://schemas.openxmlformats.org/officeDocument/2006/relationships/customXml" Target="../ink/ink30.xml"/><Relationship Id="rId13" Type="http://schemas.openxmlformats.org/officeDocument/2006/relationships/image" Target="../media/image105.emf"/><Relationship Id="rId18" Type="http://schemas.openxmlformats.org/officeDocument/2006/relationships/customXml" Target="../ink/ink35.xml"/><Relationship Id="rId3" Type="http://schemas.openxmlformats.org/officeDocument/2006/relationships/image" Target="../media/image64.png"/><Relationship Id="rId7" Type="http://schemas.openxmlformats.org/officeDocument/2006/relationships/image" Target="../media/image102.emf"/><Relationship Id="rId12" Type="http://schemas.openxmlformats.org/officeDocument/2006/relationships/customXml" Target="../ink/ink32.xml"/><Relationship Id="rId17" Type="http://schemas.openxmlformats.org/officeDocument/2006/relationships/image" Target="../media/image107.emf"/><Relationship Id="rId2" Type="http://schemas.openxmlformats.org/officeDocument/2006/relationships/notesSlide" Target="../notesSlides/notesSlide8.xml"/><Relationship Id="rId16" Type="http://schemas.openxmlformats.org/officeDocument/2006/relationships/customXml" Target="../ink/ink34.xml"/><Relationship Id="rId20"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customXml" Target="../ink/ink29.xml"/><Relationship Id="rId11" Type="http://schemas.openxmlformats.org/officeDocument/2006/relationships/image" Target="../media/image104.emf"/><Relationship Id="rId5" Type="http://schemas.openxmlformats.org/officeDocument/2006/relationships/hyperlink" Target="https://www.agri-pulse.com/ext/resources/Podcasts2/Daybreak-Audio/October-2022/Daybreak_103120221.mp3" TargetMode="External"/><Relationship Id="rId15" Type="http://schemas.openxmlformats.org/officeDocument/2006/relationships/image" Target="../media/image106.emf"/><Relationship Id="rId10" Type="http://schemas.openxmlformats.org/officeDocument/2006/relationships/customXml" Target="../ink/ink31.xml"/><Relationship Id="rId19" Type="http://schemas.openxmlformats.org/officeDocument/2006/relationships/image" Target="../media/image89.emf"/><Relationship Id="rId4" Type="http://schemas.openxmlformats.org/officeDocument/2006/relationships/hyperlink" Target="https://www.agri-pulse.com/ext/resources/Podcasts2/Daybreak-Audio/October-2020/Daybreak_10062020.mp3" TargetMode="External"/><Relationship Id="rId9" Type="http://schemas.openxmlformats.org/officeDocument/2006/relationships/image" Target="../media/image103.emf"/><Relationship Id="rId14" Type="http://schemas.openxmlformats.org/officeDocument/2006/relationships/customXml" Target="../ink/ink33.xml"/></Relationships>
</file>

<file path=ppt/slides/_rels/slide13.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65.png"/><Relationship Id="rId7" Type="http://schemas.openxmlformats.org/officeDocument/2006/relationships/image" Target="../media/image69.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jpg"/></Relationships>
</file>

<file path=ppt/slides/_rels/slide14.xml.rels><?xml version="1.0" encoding="UTF-8" standalone="yes"?>
<Relationships xmlns="http://schemas.openxmlformats.org/package/2006/relationships"><Relationship Id="rId8" Type="http://schemas.openxmlformats.org/officeDocument/2006/relationships/image" Target="../media/image120.emf"/><Relationship Id="rId13" Type="http://schemas.openxmlformats.org/officeDocument/2006/relationships/customXml" Target="../ink/ink40.xml"/><Relationship Id="rId18" Type="http://schemas.openxmlformats.org/officeDocument/2006/relationships/image" Target="../media/image108.emf"/><Relationship Id="rId21" Type="http://schemas.openxmlformats.org/officeDocument/2006/relationships/image" Target="../media/image71.JPG"/><Relationship Id="rId7" Type="http://schemas.openxmlformats.org/officeDocument/2006/relationships/customXml" Target="../ink/ink37.xml"/><Relationship Id="rId12" Type="http://schemas.openxmlformats.org/officeDocument/2006/relationships/image" Target="../media/image122.emf"/><Relationship Id="rId17" Type="http://schemas.openxmlformats.org/officeDocument/2006/relationships/customXml" Target="../ink/ink42.xml"/><Relationship Id="rId2" Type="http://schemas.openxmlformats.org/officeDocument/2006/relationships/customXml" Target="../ink/ink36.xml"/><Relationship Id="rId16" Type="http://schemas.openxmlformats.org/officeDocument/2006/relationships/image" Target="../media/image101.emf"/><Relationship Id="rId20" Type="http://schemas.openxmlformats.org/officeDocument/2006/relationships/image" Target="../media/image70.JPG"/><Relationship Id="rId1" Type="http://schemas.openxmlformats.org/officeDocument/2006/relationships/slideLayout" Target="../slideLayouts/slideLayout2.xml"/><Relationship Id="rId6" Type="http://schemas.openxmlformats.org/officeDocument/2006/relationships/image" Target="../media/image119.emf"/><Relationship Id="rId11" Type="http://schemas.openxmlformats.org/officeDocument/2006/relationships/customXml" Target="../ink/ink39.xml"/><Relationship Id="rId15" Type="http://schemas.openxmlformats.org/officeDocument/2006/relationships/customXml" Target="../ink/ink41.xml"/><Relationship Id="rId10" Type="http://schemas.openxmlformats.org/officeDocument/2006/relationships/image" Target="../media/image121.emf"/><Relationship Id="rId19" Type="http://schemas.openxmlformats.org/officeDocument/2006/relationships/hyperlink" Target="https://www.agri-pulse.com/media/podcasts/21700-agri-pulse-drivetime/play/12515-drivetime-oct-6-2021" TargetMode="External"/><Relationship Id="rId9" Type="http://schemas.openxmlformats.org/officeDocument/2006/relationships/customXml" Target="../ink/ink38.xml"/><Relationship Id="rId14" Type="http://schemas.openxmlformats.org/officeDocument/2006/relationships/image" Target="../media/image123.emf"/><Relationship Id="rId22"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2.jpg"/><Relationship Id="rId1" Type="http://schemas.openxmlformats.org/officeDocument/2006/relationships/slideLayout" Target="../slideLayouts/slideLayout4.xml"/><Relationship Id="rId5" Type="http://schemas.openxmlformats.org/officeDocument/2006/relationships/image" Target="../media/image74.jpg"/><Relationship Id="rId4" Type="http://schemas.openxmlformats.org/officeDocument/2006/relationships/image" Target="../media/image73.jpg"/></Relationships>
</file>

<file path=ppt/slides/_rels/slide16.xml.rels><?xml version="1.0" encoding="UTF-8" standalone="yes"?>
<Relationships xmlns="http://schemas.openxmlformats.org/package/2006/relationships"><Relationship Id="rId3" Type="http://schemas.openxmlformats.org/officeDocument/2006/relationships/hyperlink" Target="http://www.agri-pulse.com/" TargetMode="External"/><Relationship Id="rId2" Type="http://schemas.openxmlformats.org/officeDocument/2006/relationships/image" Target="../media/image75.jpg"/><Relationship Id="rId1" Type="http://schemas.openxmlformats.org/officeDocument/2006/relationships/slideLayout" Target="../slideLayouts/slideLayout4.xml"/><Relationship Id="rId5" Type="http://schemas.openxmlformats.org/officeDocument/2006/relationships/image" Target="../media/image76.jpg"/><Relationship Id="rId4" Type="http://schemas.openxmlformats.org/officeDocument/2006/relationships/image" Target="../media/image2.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26" Type="http://schemas.openxmlformats.org/officeDocument/2006/relationships/image" Target="../media/image95.png"/><Relationship Id="rId21" Type="http://schemas.openxmlformats.org/officeDocument/2006/relationships/image" Target="../media/image91.png"/><Relationship Id="rId34" Type="http://schemas.openxmlformats.org/officeDocument/2006/relationships/image" Target="../media/image101.png"/><Relationship Id="rId42" Type="http://schemas.openxmlformats.org/officeDocument/2006/relationships/image" Target="../media/image104.png"/><Relationship Id="rId47" Type="http://schemas.openxmlformats.org/officeDocument/2006/relationships/image" Target="../media/image24.png"/><Relationship Id="rId50" Type="http://schemas.openxmlformats.org/officeDocument/2006/relationships/image" Target="../media/image27.png"/><Relationship Id="rId55" Type="http://schemas.openxmlformats.org/officeDocument/2006/relationships/image" Target="../media/image32.png"/><Relationship Id="rId63" Type="http://schemas.openxmlformats.org/officeDocument/2006/relationships/hyperlink" Target="mailto:Jason@agri-pulse.com" TargetMode="External"/><Relationship Id="rId68" Type="http://schemas.openxmlformats.org/officeDocument/2006/relationships/image" Target="../media/image2.jpg"/><Relationship Id="rId7" Type="http://schemas.openxmlformats.org/officeDocument/2006/relationships/image" Target="../media/image79.png"/><Relationship Id="rId2" Type="http://schemas.openxmlformats.org/officeDocument/2006/relationships/notesSlide" Target="../notesSlides/notesSlide11.xml"/><Relationship Id="rId16" Type="http://schemas.openxmlformats.org/officeDocument/2006/relationships/image" Target="../media/image88.png"/><Relationship Id="rId29" Type="http://schemas.openxmlformats.org/officeDocument/2006/relationships/image" Target="../media/image98.png"/><Relationship Id="rId11" Type="http://schemas.openxmlformats.org/officeDocument/2006/relationships/image" Target="../media/image83.png"/><Relationship Id="rId24" Type="http://schemas.openxmlformats.org/officeDocument/2006/relationships/image" Target="../media/image94.png"/><Relationship Id="rId32" Type="http://schemas.openxmlformats.org/officeDocument/2006/relationships/image" Target="../media/image9.png"/><Relationship Id="rId37" Type="http://schemas.openxmlformats.org/officeDocument/2006/relationships/image" Target="../media/image102.png"/><Relationship Id="rId40" Type="http://schemas.openxmlformats.org/officeDocument/2006/relationships/image" Target="../media/image17.png"/><Relationship Id="rId45" Type="http://schemas.openxmlformats.org/officeDocument/2006/relationships/image" Target="../media/image22.png"/><Relationship Id="rId53" Type="http://schemas.openxmlformats.org/officeDocument/2006/relationships/image" Target="../media/image30.png"/><Relationship Id="rId58" Type="http://schemas.openxmlformats.org/officeDocument/2006/relationships/image" Target="../media/image35.png"/><Relationship Id="rId66" Type="http://schemas.openxmlformats.org/officeDocument/2006/relationships/hyperlink" Target="mailto:paige@agri-pulse.com" TargetMode="External"/><Relationship Id="rId5" Type="http://schemas.openxmlformats.org/officeDocument/2006/relationships/image" Target="../media/image5.png"/><Relationship Id="rId61" Type="http://schemas.openxmlformats.org/officeDocument/2006/relationships/image" Target="../media/image38.png"/><Relationship Id="rId19" Type="http://schemas.openxmlformats.org/officeDocument/2006/relationships/image" Target="../media/image90.png"/><Relationship Id="rId14" Type="http://schemas.openxmlformats.org/officeDocument/2006/relationships/image" Target="../media/image86.png"/><Relationship Id="rId22" Type="http://schemas.openxmlformats.org/officeDocument/2006/relationships/image" Target="../media/image92.png"/><Relationship Id="rId27" Type="http://schemas.openxmlformats.org/officeDocument/2006/relationships/image" Target="../media/image96.png"/><Relationship Id="rId30" Type="http://schemas.openxmlformats.org/officeDocument/2006/relationships/image" Target="../media/image7.png"/><Relationship Id="rId35" Type="http://schemas.openxmlformats.org/officeDocument/2006/relationships/image" Target="../media/image12.png"/><Relationship Id="rId43" Type="http://schemas.openxmlformats.org/officeDocument/2006/relationships/image" Target="../media/image20.png"/><Relationship Id="rId48" Type="http://schemas.openxmlformats.org/officeDocument/2006/relationships/image" Target="../media/image25.png"/><Relationship Id="rId56" Type="http://schemas.openxmlformats.org/officeDocument/2006/relationships/image" Target="../media/image109.png"/><Relationship Id="rId64" Type="http://schemas.openxmlformats.org/officeDocument/2006/relationships/hyperlink" Target="mailto:tomdavisrmg@outlook.com" TargetMode="External"/><Relationship Id="rId8" Type="http://schemas.openxmlformats.org/officeDocument/2006/relationships/image" Target="../media/image80.png"/><Relationship Id="rId51" Type="http://schemas.openxmlformats.org/officeDocument/2006/relationships/image" Target="../media/image28.png"/><Relationship Id="rId3" Type="http://schemas.openxmlformats.org/officeDocument/2006/relationships/image" Target="../media/image78.png"/><Relationship Id="rId12" Type="http://schemas.openxmlformats.org/officeDocument/2006/relationships/image" Target="../media/image84.png"/><Relationship Id="rId17" Type="http://schemas.openxmlformats.org/officeDocument/2006/relationships/image" Target="../media/image40.png"/><Relationship Id="rId25" Type="http://schemas.openxmlformats.org/officeDocument/2006/relationships/image" Target="../media/image42.png"/><Relationship Id="rId33" Type="http://schemas.openxmlformats.org/officeDocument/2006/relationships/image" Target="../media/image100.png"/><Relationship Id="rId38" Type="http://schemas.openxmlformats.org/officeDocument/2006/relationships/image" Target="../media/image15.png"/><Relationship Id="rId46" Type="http://schemas.openxmlformats.org/officeDocument/2006/relationships/image" Target="../media/image105.png"/><Relationship Id="rId59" Type="http://schemas.openxmlformats.org/officeDocument/2006/relationships/image" Target="../media/image36.png"/><Relationship Id="rId67" Type="http://schemas.openxmlformats.org/officeDocument/2006/relationships/hyperlink" Target="http://www.agri-pulse.com/" TargetMode="External"/><Relationship Id="rId20" Type="http://schemas.openxmlformats.org/officeDocument/2006/relationships/image" Target="../media/image41.png"/><Relationship Id="rId41" Type="http://schemas.openxmlformats.org/officeDocument/2006/relationships/image" Target="../media/image103.png"/><Relationship Id="rId54" Type="http://schemas.openxmlformats.org/officeDocument/2006/relationships/image" Target="../media/image108.png"/><Relationship Id="rId6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6.png"/><Relationship Id="rId15" Type="http://schemas.openxmlformats.org/officeDocument/2006/relationships/image" Target="../media/image87.png"/><Relationship Id="rId23" Type="http://schemas.openxmlformats.org/officeDocument/2006/relationships/image" Target="../media/image93.png"/><Relationship Id="rId28" Type="http://schemas.openxmlformats.org/officeDocument/2006/relationships/image" Target="../media/image97.png"/><Relationship Id="rId36" Type="http://schemas.openxmlformats.org/officeDocument/2006/relationships/image" Target="../media/image13.png"/><Relationship Id="rId49" Type="http://schemas.openxmlformats.org/officeDocument/2006/relationships/image" Target="../media/image106.png"/><Relationship Id="rId57" Type="http://schemas.openxmlformats.org/officeDocument/2006/relationships/image" Target="../media/image110.png"/><Relationship Id="rId10" Type="http://schemas.openxmlformats.org/officeDocument/2006/relationships/image" Target="../media/image82.png"/><Relationship Id="rId31" Type="http://schemas.openxmlformats.org/officeDocument/2006/relationships/image" Target="../media/image99.png"/><Relationship Id="rId44" Type="http://schemas.openxmlformats.org/officeDocument/2006/relationships/image" Target="../media/image21.png"/><Relationship Id="rId52" Type="http://schemas.openxmlformats.org/officeDocument/2006/relationships/image" Target="../media/image107.png"/><Relationship Id="rId60" Type="http://schemas.openxmlformats.org/officeDocument/2006/relationships/image" Target="../media/image37.png"/><Relationship Id="rId65" Type="http://schemas.openxmlformats.org/officeDocument/2006/relationships/hyperlink" Target="mailto:Allan@agri-pulse.com" TargetMode="External"/><Relationship Id="rId4" Type="http://schemas.openxmlformats.org/officeDocument/2006/relationships/image" Target="../media/image4.png"/><Relationship Id="rId9" Type="http://schemas.openxmlformats.org/officeDocument/2006/relationships/image" Target="../media/image81.png"/><Relationship Id="rId13" Type="http://schemas.openxmlformats.org/officeDocument/2006/relationships/image" Target="../media/image85.png"/><Relationship Id="rId18" Type="http://schemas.openxmlformats.org/officeDocument/2006/relationships/image" Target="../media/image89.png"/><Relationship Id="rId39" Type="http://schemas.openxmlformats.org/officeDocument/2006/relationships/image" Target="../media/image16.png"/></Relationships>
</file>

<file path=ppt/slides/_rels/slide2.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png"/><Relationship Id="rId42" Type="http://schemas.openxmlformats.org/officeDocument/2006/relationships/image" Target="../media/image41.png"/><Relationship Id="rId47" Type="http://schemas.openxmlformats.org/officeDocument/2006/relationships/slide" Target="slide12.xml"/><Relationship Id="rId50" Type="http://schemas.openxmlformats.org/officeDocument/2006/relationships/slide" Target="slide17.xml"/><Relationship Id="rId55" Type="http://schemas.openxmlformats.org/officeDocument/2006/relationships/slide" Target="slide15.xml"/><Relationship Id="rId7"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image" Target="../media/image15.png"/><Relationship Id="rId29" Type="http://schemas.openxmlformats.org/officeDocument/2006/relationships/image" Target="../media/image28.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39.png"/><Relationship Id="rId45" Type="http://schemas.openxmlformats.org/officeDocument/2006/relationships/slide" Target="slide10.xml"/><Relationship Id="rId53" Type="http://schemas.openxmlformats.org/officeDocument/2006/relationships/slide" Target="slide16.xml"/><Relationship Id="rId5" Type="http://schemas.openxmlformats.org/officeDocument/2006/relationships/image" Target="../media/image4.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png"/><Relationship Id="rId44" Type="http://schemas.openxmlformats.org/officeDocument/2006/relationships/slide" Target="slide7.xml"/><Relationship Id="rId52" Type="http://schemas.openxmlformats.org/officeDocument/2006/relationships/slide" Target="slide18.xml"/><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43" Type="http://schemas.openxmlformats.org/officeDocument/2006/relationships/image" Target="../media/image42.png"/><Relationship Id="rId48" Type="http://schemas.openxmlformats.org/officeDocument/2006/relationships/slide" Target="slide13.xml"/><Relationship Id="rId56" Type="http://schemas.openxmlformats.org/officeDocument/2006/relationships/slide" Target="slide8.xml"/><Relationship Id="rId8" Type="http://schemas.openxmlformats.org/officeDocument/2006/relationships/image" Target="../media/image7.png"/><Relationship Id="rId51" Type="http://schemas.openxmlformats.org/officeDocument/2006/relationships/slide" Target="slide9.xml"/><Relationship Id="rId3" Type="http://schemas.openxmlformats.org/officeDocument/2006/relationships/image" Target="../media/image2.jp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38" Type="http://schemas.openxmlformats.org/officeDocument/2006/relationships/image" Target="../media/image37.png"/><Relationship Id="rId46" Type="http://schemas.openxmlformats.org/officeDocument/2006/relationships/slide" Target="slide11.xml"/><Relationship Id="rId20" Type="http://schemas.openxmlformats.org/officeDocument/2006/relationships/image" Target="../media/image19.png"/><Relationship Id="rId41" Type="http://schemas.openxmlformats.org/officeDocument/2006/relationships/image" Target="../media/image40.png"/><Relationship Id="rId54"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5.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49" Type="http://schemas.openxmlformats.org/officeDocument/2006/relationships/slide" Target="slide14.xml"/></Relationships>
</file>

<file path=ppt/slides/_rels/slide3.xml.rels><?xml version="1.0" encoding="UTF-8" standalone="yes"?>
<Relationships xmlns="http://schemas.openxmlformats.org/package/2006/relationships"><Relationship Id="rId13" Type="http://schemas.openxmlformats.org/officeDocument/2006/relationships/image" Target="../media/image55.emf"/><Relationship Id="rId18" Type="http://schemas.openxmlformats.org/officeDocument/2006/relationships/customXml" Target="../ink/ink5.xml"/><Relationship Id="rId3" Type="http://schemas.openxmlformats.org/officeDocument/2006/relationships/image" Target="../media/image44.png"/><Relationship Id="rId7" Type="http://schemas.openxmlformats.org/officeDocument/2006/relationships/customXml" Target="../ink/ink1.xml"/><Relationship Id="rId12" Type="http://schemas.openxmlformats.org/officeDocument/2006/relationships/customXml" Target="../ink/ink2.xml"/><Relationship Id="rId17" Type="http://schemas.openxmlformats.org/officeDocument/2006/relationships/image" Target="../media/image57.emf"/><Relationship Id="rId2" Type="http://schemas.openxmlformats.org/officeDocument/2006/relationships/notesSlide" Target="../notesSlides/notesSlide3.xml"/><Relationship Id="rId16" Type="http://schemas.openxmlformats.org/officeDocument/2006/relationships/customXml" Target="../ink/ink4.xml"/><Relationship Id="rId20"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hyperlink" Target="mailto:sara@Agri-Pulse.com" TargetMode="External"/><Relationship Id="rId11" Type="http://schemas.openxmlformats.org/officeDocument/2006/relationships/image" Target="../media/image54.emf"/><Relationship Id="rId5" Type="http://schemas.openxmlformats.org/officeDocument/2006/relationships/image" Target="../media/image45.jpg"/><Relationship Id="rId15" Type="http://schemas.openxmlformats.org/officeDocument/2006/relationships/image" Target="../media/image56.emf"/><Relationship Id="rId19" Type="http://schemas.openxmlformats.org/officeDocument/2006/relationships/image" Target="../media/image58.emf"/><Relationship Id="rId4" Type="http://schemas.openxmlformats.org/officeDocument/2006/relationships/hyperlink" Target="http://www.agri-pulse.com/AboutUs.asp" TargetMode="External"/><Relationship Id="rId14" Type="http://schemas.openxmlformats.org/officeDocument/2006/relationships/customXml" Target="../ink/ink3.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48.JPG"/><Relationship Id="rId4" Type="http://schemas.openxmlformats.org/officeDocument/2006/relationships/image" Target="../media/image47.JPG"/></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jpg"/><Relationship Id="rId18" Type="http://schemas.openxmlformats.org/officeDocument/2006/relationships/customXml" Target="../ink/ink8.xml"/><Relationship Id="rId26" Type="http://schemas.openxmlformats.org/officeDocument/2006/relationships/customXml" Target="../ink/ink12.xml"/><Relationship Id="rId3" Type="http://schemas.openxmlformats.org/officeDocument/2006/relationships/hyperlink" Target="https://agri-pulse.us12.list-manage.com/track/click?u=f5a0aaec713d79bbd5f7ec87c&amp;id=06a14fbf59&amp;e=652362fe55" TargetMode="External"/><Relationship Id="rId21" Type="http://schemas.openxmlformats.org/officeDocument/2006/relationships/image" Target="../media/image75.emf"/><Relationship Id="rId7" Type="http://schemas.openxmlformats.org/officeDocument/2006/relationships/hyperlink" Target="https://agri-pulse.us12.list-manage.com/track/click?u=f5a0aaec713d79bbd5f7ec87c&amp;id=0fd539cc79&amp;e=652362fe55" TargetMode="External"/><Relationship Id="rId12" Type="http://schemas.openxmlformats.org/officeDocument/2006/relationships/image" Target="../media/image52.png"/><Relationship Id="rId17" Type="http://schemas.openxmlformats.org/officeDocument/2006/relationships/image" Target="../media/image73.emf"/><Relationship Id="rId25" Type="http://schemas.openxmlformats.org/officeDocument/2006/relationships/image" Target="../media/image77.emf"/><Relationship Id="rId2" Type="http://schemas.openxmlformats.org/officeDocument/2006/relationships/notesSlide" Target="../notesSlides/notesSlide5.xml"/><Relationship Id="rId16" Type="http://schemas.openxmlformats.org/officeDocument/2006/relationships/customXml" Target="../ink/ink7.xml"/><Relationship Id="rId20" Type="http://schemas.openxmlformats.org/officeDocument/2006/relationships/customXml" Target="../ink/ink9.xml"/><Relationship Id="rId29" Type="http://schemas.openxmlformats.org/officeDocument/2006/relationships/hyperlink" Target="https://agri-pulse.us12.list-manage.com/track/click?u=f5a0aaec713d79bbd5f7ec87c&amp;id=bcac12227f&amp;e=652362fe55" TargetMode="External"/><Relationship Id="rId1" Type="http://schemas.openxmlformats.org/officeDocument/2006/relationships/slideLayout" Target="../slideLayouts/slideLayout1.xml"/><Relationship Id="rId6" Type="http://schemas.openxmlformats.org/officeDocument/2006/relationships/hyperlink" Target="https://agri-pulse.us12.list-manage.com/track/click?u=f5a0aaec713d79bbd5f7ec87c&amp;id=80cfead935&amp;e=652362fe55" TargetMode="External"/><Relationship Id="rId11" Type="http://schemas.openxmlformats.org/officeDocument/2006/relationships/hyperlink" Target="http://www.nppc.org/issues/international-trade" TargetMode="External"/><Relationship Id="rId24" Type="http://schemas.openxmlformats.org/officeDocument/2006/relationships/customXml" Target="../ink/ink11.xml"/><Relationship Id="rId32" Type="http://schemas.openxmlformats.org/officeDocument/2006/relationships/hyperlink" Target="https://agri-pulse.us12.list-manage.com/track/click?u=f5a0aaec713d79bbd5f7ec87c&amp;id=1821d41406&amp;e=652362fe55" TargetMode="External"/><Relationship Id="rId5" Type="http://schemas.openxmlformats.org/officeDocument/2006/relationships/hyperlink" Target="https://agri-pulse.us12.list-manage.com/track/click?u=f5a0aaec713d79bbd5f7ec87c&amp;id=88b2280020&amp;e=652362fe55" TargetMode="External"/><Relationship Id="rId15" Type="http://schemas.openxmlformats.org/officeDocument/2006/relationships/image" Target="../media/image54.png"/><Relationship Id="rId23" Type="http://schemas.openxmlformats.org/officeDocument/2006/relationships/image" Target="../media/image76.emf"/><Relationship Id="rId28" Type="http://schemas.openxmlformats.org/officeDocument/2006/relationships/hyperlink" Target="https://agri-pulse.us12.list-manage.com/track/click?u=f5a0aaec713d79bbd5f7ec87c&amp;id=e1cc81ff57&amp;e=652362fe55" TargetMode="External"/><Relationship Id="rId10" Type="http://schemas.openxmlformats.org/officeDocument/2006/relationships/image" Target="../media/image51.jpg"/><Relationship Id="rId19" Type="http://schemas.openxmlformats.org/officeDocument/2006/relationships/image" Target="../media/image74.emf"/><Relationship Id="rId31" Type="http://schemas.openxmlformats.org/officeDocument/2006/relationships/hyperlink" Target="https://agri-pulse.us12.list-manage.com/track/click?u=f5a0aaec713d79bbd5f7ec87c&amp;id=6dd6fbe270&amp;e=652362fe55" TargetMode="External"/><Relationship Id="rId4" Type="http://schemas.openxmlformats.org/officeDocument/2006/relationships/hyperlink" Target="mailto:Sara@Agri-Pulse.com" TargetMode="External"/><Relationship Id="rId9" Type="http://schemas.openxmlformats.org/officeDocument/2006/relationships/image" Target="../media/image50.jpg"/><Relationship Id="rId14" Type="http://schemas.openxmlformats.org/officeDocument/2006/relationships/customXml" Target="../ink/ink6.xml"/><Relationship Id="rId22" Type="http://schemas.openxmlformats.org/officeDocument/2006/relationships/customXml" Target="../ink/ink10.xml"/><Relationship Id="rId27" Type="http://schemas.openxmlformats.org/officeDocument/2006/relationships/image" Target="../media/image67.emf"/><Relationship Id="rId30" Type="http://schemas.openxmlformats.org/officeDocument/2006/relationships/hyperlink" Target="https://agri-pulse.us12.list-manage.com/track/click?u=f5a0aaec713d79bbd5f7ec87c&amp;id=713772511b&amp;e=652362fe5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hyperlink" Target="https://www.agri-pulse.com/" TargetMode="External"/><Relationship Id="rId2" Type="http://schemas.openxmlformats.org/officeDocument/2006/relationships/hyperlink" Target="https://www.agri-pulse.com/topics/21707-west" TargetMode="External"/><Relationship Id="rId1" Type="http://schemas.openxmlformats.org/officeDocument/2006/relationships/slideLayout" Target="../slideLayouts/slideLayout1.xml"/><Relationship Id="rId6" Type="http://schemas.openxmlformats.org/officeDocument/2006/relationships/hyperlink" Target="mailto:burke@agri-pulse.com" TargetMode="External"/><Relationship Id="rId5" Type="http://schemas.openxmlformats.org/officeDocument/2006/relationships/image" Target="../media/image57.png"/><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9"/>
        <p:cNvGrpSpPr/>
        <p:nvPr/>
      </p:nvGrpSpPr>
      <p:grpSpPr>
        <a:xfrm>
          <a:off x="0" y="0"/>
          <a:ext cx="0" cy="0"/>
          <a:chOff x="0" y="0"/>
          <a:chExt cx="0" cy="0"/>
        </a:xfrm>
      </p:grpSpPr>
      <p:sp>
        <p:nvSpPr>
          <p:cNvPr id="112" name="Google Shape;112;p7"/>
          <p:cNvSpPr/>
          <p:nvPr/>
        </p:nvSpPr>
        <p:spPr>
          <a:xfrm>
            <a:off x="449287" y="7170838"/>
            <a:ext cx="9152255" cy="0"/>
          </a:xfrm>
          <a:custGeom>
            <a:avLst/>
            <a:gdLst/>
            <a:ahLst/>
            <a:cxnLst/>
            <a:rect l="l" t="t" r="r" b="b"/>
            <a:pathLst>
              <a:path w="9152255" h="120000" extrusionOk="0">
                <a:moveTo>
                  <a:pt x="0" y="0"/>
                </a:moveTo>
                <a:lnTo>
                  <a:pt x="9151912" y="0"/>
                </a:lnTo>
              </a:path>
            </a:pathLst>
          </a:custGeom>
          <a:noFill/>
          <a:ln w="524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highlight>
                <a:srgbClr val="6CB33F"/>
              </a:highlight>
              <a:latin typeface="Calibri"/>
              <a:ea typeface="Calibri"/>
              <a:cs typeface="Calibri"/>
              <a:sym typeface="Calibri"/>
            </a:endParaRPr>
          </a:p>
        </p:txBody>
      </p:sp>
      <p:sp>
        <p:nvSpPr>
          <p:cNvPr id="113" name="Google Shape;113;p7"/>
          <p:cNvSpPr/>
          <p:nvPr/>
        </p:nvSpPr>
        <p:spPr>
          <a:xfrm>
            <a:off x="449287" y="7044734"/>
            <a:ext cx="9152255" cy="0"/>
          </a:xfrm>
          <a:custGeom>
            <a:avLst/>
            <a:gdLst/>
            <a:ahLst/>
            <a:cxnLst/>
            <a:rect l="l" t="t" r="r" b="b"/>
            <a:pathLst>
              <a:path w="9152255" h="120000" extrusionOk="0">
                <a:moveTo>
                  <a:pt x="0" y="0"/>
                </a:moveTo>
                <a:lnTo>
                  <a:pt x="9151912" y="0"/>
                </a:lnTo>
              </a:path>
            </a:pathLst>
          </a:custGeom>
          <a:noFill/>
          <a:ln w="52400" cap="flat" cmpd="sng">
            <a:solidFill>
              <a:srgbClr val="0073A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3" name="Google Shape;123;p7"/>
          <p:cNvSpPr txBox="1">
            <a:spLocks noGrp="1"/>
          </p:cNvSpPr>
          <p:nvPr>
            <p:ph type="sldNum" idx="12"/>
          </p:nvPr>
        </p:nvSpPr>
        <p:spPr>
          <a:xfrm>
            <a:off x="431800" y="7387411"/>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1</a:t>
            </a:fld>
            <a:endParaRPr sz="1000" b="0" i="0" dirty="0">
              <a:solidFill>
                <a:schemeClr val="dk1"/>
              </a:solidFill>
              <a:latin typeface="Verdana"/>
              <a:ea typeface="Verdana"/>
              <a:cs typeface="Verdana"/>
              <a:sym typeface="Verdana"/>
            </a:endParaRPr>
          </a:p>
        </p:txBody>
      </p:sp>
      <p:graphicFrame>
        <p:nvGraphicFramePr>
          <p:cNvPr id="3" name="Table 2">
            <a:extLst>
              <a:ext uri="{FF2B5EF4-FFF2-40B4-BE49-F238E27FC236}">
                <a16:creationId xmlns:a16="http://schemas.microsoft.com/office/drawing/2014/main" id="{0AF1DDEB-4A3B-489C-BAC8-C3C2611D5DE9}"/>
              </a:ext>
            </a:extLst>
          </p:cNvPr>
          <p:cNvGraphicFramePr>
            <a:graphicFrameLocks noGrp="1"/>
          </p:cNvGraphicFramePr>
          <p:nvPr>
            <p:extLst>
              <p:ext uri="{D42A27DB-BD31-4B8C-83A1-F6EECF244321}">
                <p14:modId xmlns:p14="http://schemas.microsoft.com/office/powerpoint/2010/main" val="3801024249"/>
              </p:ext>
            </p:extLst>
          </p:nvPr>
        </p:nvGraphicFramePr>
        <p:xfrm>
          <a:off x="1155641" y="1234291"/>
          <a:ext cx="6705600" cy="370840"/>
        </p:xfrm>
        <a:graphic>
          <a:graphicData uri="http://schemas.openxmlformats.org/drawingml/2006/table">
            <a:tbl>
              <a:tblPr firstRow="1" bandRow="1">
                <a:tableStyleId>{56D02556-9A16-4002-A0F5-ACA1990B62C7}</a:tableStyleId>
              </a:tblPr>
              <a:tblGrid>
                <a:gridCol w="3352800">
                  <a:extLst>
                    <a:ext uri="{9D8B030D-6E8A-4147-A177-3AD203B41FA5}">
                      <a16:colId xmlns:a16="http://schemas.microsoft.com/office/drawing/2014/main" val="1739021088"/>
                    </a:ext>
                  </a:extLst>
                </a:gridCol>
                <a:gridCol w="3352800">
                  <a:extLst>
                    <a:ext uri="{9D8B030D-6E8A-4147-A177-3AD203B41FA5}">
                      <a16:colId xmlns:a16="http://schemas.microsoft.com/office/drawing/2014/main" val="862542282"/>
                    </a:ext>
                  </a:extLst>
                </a:gridCol>
              </a:tblGrid>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802212046"/>
                  </a:ext>
                </a:extLst>
              </a:tr>
            </a:tbl>
          </a:graphicData>
        </a:graphic>
      </p:graphicFrame>
      <p:sp>
        <p:nvSpPr>
          <p:cNvPr id="121" name="Google Shape;124;p7">
            <a:extLst>
              <a:ext uri="{FF2B5EF4-FFF2-40B4-BE49-F238E27FC236}">
                <a16:creationId xmlns:a16="http://schemas.microsoft.com/office/drawing/2014/main" id="{842F3A21-2E8F-474C-B407-60A1446D079B}"/>
              </a:ext>
            </a:extLst>
          </p:cNvPr>
          <p:cNvSpPr txBox="1"/>
          <p:nvPr/>
        </p:nvSpPr>
        <p:spPr>
          <a:xfrm>
            <a:off x="2291467" y="4113614"/>
            <a:ext cx="5467894" cy="1948228"/>
          </a:xfrm>
          <a:prstGeom prst="rect">
            <a:avLst/>
          </a:prstGeom>
          <a:noFill/>
          <a:ln>
            <a:noFill/>
          </a:ln>
        </p:spPr>
        <p:txBody>
          <a:bodyPr spcFirstLastPara="1" wrap="square" lIns="0" tIns="33000" rIns="0" bIns="0" anchor="t" anchorCtr="0">
            <a:noAutofit/>
          </a:bodyPr>
          <a:lstStyle/>
          <a:p>
            <a:pPr marL="12700" marR="5080" lvl="0" indent="0" algn="ctr" rtl="0">
              <a:lnSpc>
                <a:spcPct val="112500"/>
              </a:lnSpc>
              <a:spcBef>
                <a:spcPts val="0"/>
              </a:spcBef>
              <a:spcAft>
                <a:spcPts val="0"/>
              </a:spcAft>
              <a:buNone/>
            </a:pPr>
            <a:r>
              <a:rPr lang="en-US" sz="2400" i="1" dirty="0">
                <a:solidFill>
                  <a:schemeClr val="tx1">
                    <a:lumMod val="95000"/>
                    <a:lumOff val="5000"/>
                  </a:schemeClr>
                </a:solidFill>
                <a:latin typeface="Verdana"/>
                <a:ea typeface="Verdana"/>
                <a:cs typeface="Verdana"/>
                <a:sym typeface="Verdana"/>
              </a:rPr>
              <a:t>“Let us connect you to the policy world &amp; the key influencers across food &amp; agriculture who connect with us, multiple times daily!”</a:t>
            </a:r>
            <a:endParaRPr sz="2400" i="1" dirty="0">
              <a:solidFill>
                <a:schemeClr val="tx1">
                  <a:lumMod val="95000"/>
                  <a:lumOff val="5000"/>
                </a:schemeClr>
              </a:solidFill>
              <a:latin typeface="Verdana"/>
              <a:ea typeface="Verdana"/>
              <a:cs typeface="Verdana"/>
              <a:sym typeface="Verdana"/>
            </a:endParaRPr>
          </a:p>
        </p:txBody>
      </p:sp>
      <p:sp>
        <p:nvSpPr>
          <p:cNvPr id="11" name="TextBox 10">
            <a:extLst>
              <a:ext uri="{FF2B5EF4-FFF2-40B4-BE49-F238E27FC236}">
                <a16:creationId xmlns:a16="http://schemas.microsoft.com/office/drawing/2014/main" id="{6C47AF2A-9D52-4199-98FA-D6FA16B3653A}"/>
              </a:ext>
            </a:extLst>
          </p:cNvPr>
          <p:cNvSpPr txBox="1"/>
          <p:nvPr/>
        </p:nvSpPr>
        <p:spPr>
          <a:xfrm>
            <a:off x="1872638" y="2532499"/>
            <a:ext cx="6305550" cy="923330"/>
          </a:xfrm>
          <a:prstGeom prst="rect">
            <a:avLst/>
          </a:prstGeom>
          <a:noFill/>
        </p:spPr>
        <p:txBody>
          <a:bodyPr wrap="square" rtlCol="0">
            <a:spAutoFit/>
          </a:bodyPr>
          <a:lstStyle/>
          <a:p>
            <a:pPr algn="ctr"/>
            <a:r>
              <a:rPr lang="en-US" sz="5400" dirty="0">
                <a:solidFill>
                  <a:srgbClr val="6CB33F"/>
                </a:solidFill>
                <a:latin typeface="Franklin Gothic Heavy" panose="020B0903020102020204" pitchFamily="34" charset="0"/>
              </a:rPr>
              <a:t>2025 Media Kit</a:t>
            </a:r>
          </a:p>
        </p:txBody>
      </p:sp>
      <p:pic>
        <p:nvPicPr>
          <p:cNvPr id="13" name="Picture 12" descr="A picture containing text, clipart&#10;&#10;Description automatically generated">
            <a:extLst>
              <a:ext uri="{FF2B5EF4-FFF2-40B4-BE49-F238E27FC236}">
                <a16:creationId xmlns:a16="http://schemas.microsoft.com/office/drawing/2014/main" id="{57F505EE-F53C-4D28-86F8-329A562E17C9}"/>
              </a:ext>
            </a:extLst>
          </p:cNvPr>
          <p:cNvPicPr>
            <a:picLocks noChangeAspect="1"/>
          </p:cNvPicPr>
          <p:nvPr/>
        </p:nvPicPr>
        <p:blipFill>
          <a:blip r:embed="rId3"/>
          <a:stretch>
            <a:fillRect/>
          </a:stretch>
        </p:blipFill>
        <p:spPr>
          <a:xfrm>
            <a:off x="2210776" y="159472"/>
            <a:ext cx="5629275" cy="24686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1"/>
          <p:cNvSpPr/>
          <p:nvPr/>
        </p:nvSpPr>
        <p:spPr>
          <a:xfrm>
            <a:off x="5347119" y="685800"/>
            <a:ext cx="0" cy="6086475"/>
          </a:xfrm>
          <a:custGeom>
            <a:avLst/>
            <a:gdLst/>
            <a:ahLst/>
            <a:cxnLst/>
            <a:rect l="l" t="t" r="r" b="b"/>
            <a:pathLst>
              <a:path w="120000" h="6086475" extrusionOk="0">
                <a:moveTo>
                  <a:pt x="0" y="0"/>
                </a:moveTo>
                <a:lnTo>
                  <a:pt x="0" y="6086157"/>
                </a:lnTo>
              </a:path>
            </a:pathLst>
          </a:custGeom>
          <a:noFill/>
          <a:ln w="127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11"/>
          <p:cNvSpPr txBox="1"/>
          <p:nvPr/>
        </p:nvSpPr>
        <p:spPr>
          <a:xfrm>
            <a:off x="3291848" y="1623263"/>
            <a:ext cx="1870074" cy="1640839"/>
          </a:xfrm>
          <a:prstGeom prst="rect">
            <a:avLst/>
          </a:prstGeom>
          <a:noFill/>
          <a:ln>
            <a:noFill/>
          </a:ln>
        </p:spPr>
        <p:txBody>
          <a:bodyPr spcFirstLastPara="1" wrap="square" lIns="0" tIns="33000" rIns="0" bIns="0" anchor="t" anchorCtr="0">
            <a:noAutofit/>
          </a:bodyPr>
          <a:lstStyle/>
          <a:p>
            <a:pPr marL="12700" marR="5080" lvl="0" indent="0" algn="l" rtl="0">
              <a:lnSpc>
                <a:spcPct val="112500"/>
              </a:lnSpc>
              <a:spcBef>
                <a:spcPts val="0"/>
              </a:spcBef>
              <a:spcAft>
                <a:spcPts val="0"/>
              </a:spcAft>
              <a:buNone/>
            </a:pPr>
            <a:r>
              <a:rPr lang="en-US" sz="1600" b="1" dirty="0">
                <a:solidFill>
                  <a:schemeClr val="tx1">
                    <a:lumMod val="75000"/>
                    <a:lumOff val="25000"/>
                  </a:schemeClr>
                </a:solidFill>
                <a:latin typeface="Verdana"/>
                <a:ea typeface="Verdana"/>
                <a:cs typeface="Verdana"/>
                <a:sym typeface="Verdana"/>
              </a:rPr>
              <a:t>Daily email  blast of  breaking news  aggregated  from Agri-Pulse &amp; other leading  sources</a:t>
            </a:r>
            <a:endParaRPr sz="1600" dirty="0">
              <a:solidFill>
                <a:schemeClr val="tx1">
                  <a:lumMod val="75000"/>
                  <a:lumOff val="25000"/>
                </a:schemeClr>
              </a:solidFill>
              <a:latin typeface="Verdana"/>
              <a:ea typeface="Verdana"/>
              <a:cs typeface="Verdana"/>
              <a:sym typeface="Verdana"/>
            </a:endParaRPr>
          </a:p>
        </p:txBody>
      </p:sp>
      <p:sp>
        <p:nvSpPr>
          <p:cNvPr id="255" name="Google Shape;255;p11"/>
          <p:cNvSpPr txBox="1"/>
          <p:nvPr/>
        </p:nvSpPr>
        <p:spPr>
          <a:xfrm>
            <a:off x="3170257" y="3766051"/>
            <a:ext cx="2073909" cy="2828544"/>
          </a:xfrm>
          <a:prstGeom prst="rect">
            <a:avLst/>
          </a:prstGeom>
          <a:noFill/>
          <a:ln>
            <a:noFill/>
          </a:ln>
        </p:spPr>
        <p:txBody>
          <a:bodyPr spcFirstLastPara="1" wrap="square" lIns="0" tIns="12700" rIns="0" bIns="0" anchor="t" anchorCtr="0">
            <a:noAutofit/>
          </a:bodyPr>
          <a:lstStyle/>
          <a:p>
            <a:pPr marL="127000" marR="185420" lvl="0" indent="-114300" algn="l" rtl="0">
              <a:lnSpc>
                <a:spcPct val="116700"/>
              </a:lnSpc>
              <a:spcBef>
                <a:spcPts val="0"/>
              </a:spcBef>
              <a:spcAft>
                <a:spcPts val="0"/>
              </a:spcAft>
              <a:buClr>
                <a:srgbClr val="636466"/>
              </a:buClr>
              <a:buSzPts val="1000"/>
              <a:buFont typeface="Verdana"/>
              <a:buChar char="–"/>
            </a:pPr>
            <a:r>
              <a:rPr lang="en-US" sz="1000" dirty="0">
                <a:solidFill>
                  <a:schemeClr val="tx1">
                    <a:lumMod val="75000"/>
                    <a:lumOff val="25000"/>
                  </a:schemeClr>
                </a:solidFill>
                <a:latin typeface="Verdana"/>
                <a:ea typeface="Verdana"/>
                <a:cs typeface="Verdana"/>
                <a:sym typeface="Verdana"/>
              </a:rPr>
              <a:t>Distributed by 6:00 a.m.</a:t>
            </a:r>
          </a:p>
          <a:p>
            <a:pPr marL="12700" marR="185420" lvl="0" algn="l" rtl="0">
              <a:lnSpc>
                <a:spcPct val="116700"/>
              </a:lnSpc>
              <a:spcBef>
                <a:spcPts val="0"/>
              </a:spcBef>
              <a:spcAft>
                <a:spcPts val="0"/>
              </a:spcAft>
              <a:buClr>
                <a:srgbClr val="636466"/>
              </a:buClr>
              <a:buSzPts val="1000"/>
            </a:pPr>
            <a:r>
              <a:rPr lang="en-US" sz="1000" dirty="0">
                <a:solidFill>
                  <a:schemeClr val="tx1">
                    <a:lumMod val="75000"/>
                    <a:lumOff val="25000"/>
                  </a:schemeClr>
                </a:solidFill>
                <a:latin typeface="Verdana"/>
                <a:ea typeface="Verdana"/>
                <a:cs typeface="Verdana"/>
                <a:sym typeface="Verdana"/>
              </a:rPr>
              <a:t>   ET Monday – Friday</a:t>
            </a:r>
            <a:br>
              <a:rPr lang="en-US" sz="1000" dirty="0">
                <a:solidFill>
                  <a:schemeClr val="tx1">
                    <a:lumMod val="75000"/>
                    <a:lumOff val="25000"/>
                  </a:schemeClr>
                </a:solidFill>
                <a:latin typeface="Verdana"/>
                <a:ea typeface="Verdana"/>
                <a:cs typeface="Verdana"/>
                <a:sym typeface="Verdana"/>
              </a:rPr>
            </a:br>
            <a:endParaRPr sz="1000" dirty="0">
              <a:solidFill>
                <a:schemeClr val="tx1">
                  <a:lumMod val="75000"/>
                  <a:lumOff val="25000"/>
                </a:schemeClr>
              </a:solidFill>
              <a:latin typeface="Verdana"/>
              <a:ea typeface="Verdana"/>
              <a:cs typeface="Verdana"/>
              <a:sym typeface="Verdana"/>
            </a:endParaRPr>
          </a:p>
          <a:p>
            <a:pPr marL="127000" marR="185420" indent="-114300">
              <a:lnSpc>
                <a:spcPct val="116700"/>
              </a:lnSpc>
              <a:buClr>
                <a:srgbClr val="636466"/>
              </a:buClr>
              <a:buSzPts val="1000"/>
              <a:buFont typeface="Verdana"/>
              <a:buChar char="–"/>
            </a:pPr>
            <a:r>
              <a:rPr lang="en-US" sz="1000" dirty="0">
                <a:solidFill>
                  <a:schemeClr val="tx1">
                    <a:lumMod val="75000"/>
                    <a:lumOff val="25000"/>
                  </a:schemeClr>
                </a:solidFill>
                <a:latin typeface="Verdana"/>
                <a:ea typeface="Verdana"/>
                <a:sym typeface="Verdana"/>
              </a:rPr>
              <a:t>Top news regarding farm &amp; rural policy; energy; food &amp; nutrition; trade &amp; international; conservation, environment &amp; wildlife; farm labor &amp; immigration and more. </a:t>
            </a:r>
            <a:br>
              <a:rPr lang="en-US" sz="1000" dirty="0">
                <a:solidFill>
                  <a:schemeClr val="tx1">
                    <a:lumMod val="75000"/>
                    <a:lumOff val="25000"/>
                  </a:schemeClr>
                </a:solidFill>
                <a:latin typeface="Verdana"/>
                <a:ea typeface="Verdana"/>
                <a:sym typeface="Verdana"/>
              </a:rPr>
            </a:br>
            <a:endParaRPr lang="en-US" sz="1000" dirty="0">
              <a:solidFill>
                <a:schemeClr val="tx1">
                  <a:lumMod val="75000"/>
                  <a:lumOff val="25000"/>
                </a:schemeClr>
              </a:solidFill>
              <a:latin typeface="Verdana"/>
              <a:ea typeface="Verdana"/>
              <a:sym typeface="Verdana"/>
            </a:endParaRPr>
          </a:p>
          <a:p>
            <a:pPr marL="127000" marR="185420" indent="-114300">
              <a:lnSpc>
                <a:spcPct val="116700"/>
              </a:lnSpc>
              <a:buClr>
                <a:srgbClr val="636466"/>
              </a:buClr>
              <a:buSzPts val="1000"/>
              <a:buFont typeface="Verdana"/>
              <a:buChar char="–"/>
            </a:pPr>
            <a:r>
              <a:rPr lang="en-US" sz="1000" dirty="0">
                <a:solidFill>
                  <a:schemeClr val="tx1">
                    <a:lumMod val="75000"/>
                    <a:lumOff val="25000"/>
                  </a:schemeClr>
                </a:solidFill>
                <a:latin typeface="Verdana"/>
                <a:ea typeface="Verdana"/>
                <a:sym typeface="Verdana"/>
              </a:rPr>
              <a:t>Averaging 60-65% open rates</a:t>
            </a:r>
          </a:p>
          <a:p>
            <a:pPr marL="127000" marR="185420" indent="-114300">
              <a:lnSpc>
                <a:spcPct val="116700"/>
              </a:lnSpc>
              <a:buClr>
                <a:srgbClr val="636466"/>
              </a:buClr>
              <a:buSzPts val="1000"/>
              <a:buFont typeface="Verdana"/>
              <a:buChar char="–"/>
            </a:pPr>
            <a:endParaRPr lang="en-US" sz="1000" dirty="0">
              <a:solidFill>
                <a:schemeClr val="tx1">
                  <a:lumMod val="75000"/>
                  <a:lumOff val="25000"/>
                </a:schemeClr>
              </a:solidFill>
              <a:latin typeface="Verdana"/>
              <a:ea typeface="Verdana"/>
              <a:sym typeface="Verdana"/>
            </a:endParaRPr>
          </a:p>
          <a:p>
            <a:pPr marL="127000" marR="185420" indent="-114300">
              <a:lnSpc>
                <a:spcPct val="116700"/>
              </a:lnSpc>
              <a:buClr>
                <a:srgbClr val="636466"/>
              </a:buClr>
              <a:buSzPts val="1000"/>
              <a:buFont typeface="Verdana"/>
              <a:buChar char="–"/>
            </a:pPr>
            <a:r>
              <a:rPr lang="en-US" sz="1000" dirty="0">
                <a:solidFill>
                  <a:schemeClr val="tx1">
                    <a:lumMod val="75000"/>
                    <a:lumOff val="25000"/>
                  </a:schemeClr>
                </a:solidFill>
                <a:latin typeface="Verdana"/>
                <a:ea typeface="Verdana"/>
                <a:sym typeface="Verdana"/>
              </a:rPr>
              <a:t>Circulation is 5,400+</a:t>
            </a:r>
            <a:endParaRPr sz="1000" dirty="0">
              <a:solidFill>
                <a:schemeClr val="tx1">
                  <a:lumMod val="75000"/>
                  <a:lumOff val="25000"/>
                </a:schemeClr>
              </a:solidFill>
              <a:latin typeface="Verdana"/>
              <a:ea typeface="Verdana"/>
              <a:sym typeface="Verdana"/>
            </a:endParaRPr>
          </a:p>
        </p:txBody>
      </p:sp>
      <p:sp>
        <p:nvSpPr>
          <p:cNvPr id="264" name="Google Shape;264;p11"/>
          <p:cNvSpPr txBox="1"/>
          <p:nvPr/>
        </p:nvSpPr>
        <p:spPr>
          <a:xfrm>
            <a:off x="5670012" y="843231"/>
            <a:ext cx="4020820" cy="726440"/>
          </a:xfrm>
          <a:prstGeom prst="rect">
            <a:avLst/>
          </a:prstGeom>
          <a:noFill/>
          <a:ln>
            <a:noFill/>
          </a:ln>
        </p:spPr>
        <p:txBody>
          <a:bodyPr spcFirstLastPara="1" wrap="square" lIns="0" tIns="33000" rIns="0" bIns="0" anchor="t" anchorCtr="0">
            <a:noAutofit/>
          </a:bodyPr>
          <a:lstStyle/>
          <a:p>
            <a:pPr marL="12700" marR="5080" lvl="0" indent="0" algn="l" rtl="0">
              <a:lnSpc>
                <a:spcPct val="112500"/>
              </a:lnSpc>
              <a:spcBef>
                <a:spcPts val="0"/>
              </a:spcBef>
              <a:spcAft>
                <a:spcPts val="0"/>
              </a:spcAft>
              <a:buNone/>
            </a:pPr>
            <a:r>
              <a:rPr lang="en-US" sz="1600" b="1" dirty="0">
                <a:solidFill>
                  <a:schemeClr val="tx1">
                    <a:lumMod val="75000"/>
                    <a:lumOff val="25000"/>
                  </a:schemeClr>
                </a:solidFill>
                <a:latin typeface="Verdana"/>
                <a:ea typeface="Verdana"/>
                <a:cs typeface="Verdana"/>
                <a:sym typeface="Verdana"/>
              </a:rPr>
              <a:t>A must-read resource for anyone  needing to stay current on the latest ag &amp; food policy news</a:t>
            </a:r>
            <a:endParaRPr sz="1600" dirty="0">
              <a:solidFill>
                <a:schemeClr val="tx1">
                  <a:lumMod val="75000"/>
                  <a:lumOff val="25000"/>
                </a:schemeClr>
              </a:solidFill>
              <a:latin typeface="Verdana"/>
              <a:ea typeface="Verdana"/>
              <a:cs typeface="Verdana"/>
              <a:sym typeface="Verdana"/>
            </a:endParaRPr>
          </a:p>
        </p:txBody>
      </p:sp>
      <p:sp>
        <p:nvSpPr>
          <p:cNvPr id="265" name="Google Shape;265;p11"/>
          <p:cNvSpPr/>
          <p:nvPr/>
        </p:nvSpPr>
        <p:spPr>
          <a:xfrm>
            <a:off x="983832" y="1839823"/>
            <a:ext cx="2067634" cy="4754772"/>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66" name="Google Shape;266;p11"/>
          <p:cNvSpPr/>
          <p:nvPr/>
        </p:nvSpPr>
        <p:spPr>
          <a:xfrm>
            <a:off x="977607" y="1623263"/>
            <a:ext cx="2073910" cy="5000625"/>
          </a:xfrm>
          <a:custGeom>
            <a:avLst/>
            <a:gdLst/>
            <a:ahLst/>
            <a:cxnLst/>
            <a:rect l="l" t="t" r="r" b="b"/>
            <a:pathLst>
              <a:path w="2073910" h="5000625" extrusionOk="0">
                <a:moveTo>
                  <a:pt x="0" y="5000078"/>
                </a:moveTo>
                <a:lnTo>
                  <a:pt x="2073871" y="5000078"/>
                </a:lnTo>
                <a:lnTo>
                  <a:pt x="2073871" y="0"/>
                </a:lnTo>
                <a:lnTo>
                  <a:pt x="0" y="0"/>
                </a:lnTo>
                <a:lnTo>
                  <a:pt x="0" y="5000078"/>
                </a:lnTo>
                <a:close/>
              </a:path>
            </a:pathLst>
          </a:custGeom>
          <a:noFill/>
          <a:ln w="121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11"/>
          <p:cNvSpPr txBox="1"/>
          <p:nvPr/>
        </p:nvSpPr>
        <p:spPr>
          <a:xfrm>
            <a:off x="5872076" y="2485691"/>
            <a:ext cx="1075519" cy="132702"/>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200" b="1" dirty="0">
                <a:solidFill>
                  <a:schemeClr val="tx1">
                    <a:lumMod val="75000"/>
                    <a:lumOff val="25000"/>
                  </a:schemeClr>
                </a:solidFill>
                <a:latin typeface="Verdana" panose="020B0604030504040204" pitchFamily="34" charset="0"/>
                <a:ea typeface="Verdana" panose="020B0604030504040204" pitchFamily="34" charset="0"/>
                <a:cs typeface="Verdana"/>
                <a:sym typeface="Verdana"/>
              </a:rPr>
              <a:t>Type</a:t>
            </a:r>
            <a:endParaRPr sz="1200" dirty="0">
              <a:solidFill>
                <a:schemeClr val="tx1">
                  <a:lumMod val="75000"/>
                  <a:lumOff val="25000"/>
                </a:schemeClr>
              </a:solidFill>
              <a:latin typeface="Verdana" panose="020B0604030504040204" pitchFamily="34" charset="0"/>
              <a:ea typeface="Verdana" panose="020B0604030504040204" pitchFamily="34" charset="0"/>
              <a:cs typeface="Verdana"/>
              <a:sym typeface="Verdana"/>
            </a:endParaRPr>
          </a:p>
        </p:txBody>
      </p:sp>
      <p:sp>
        <p:nvSpPr>
          <p:cNvPr id="257" name="Google Shape;257;p11"/>
          <p:cNvSpPr txBox="1"/>
          <p:nvPr/>
        </p:nvSpPr>
        <p:spPr>
          <a:xfrm>
            <a:off x="7893281" y="2513358"/>
            <a:ext cx="1430346" cy="132702"/>
          </a:xfrm>
          <a:prstGeom prst="rect">
            <a:avLst/>
          </a:prstGeom>
          <a:noFill/>
          <a:ln>
            <a:noFill/>
          </a:ln>
        </p:spPr>
        <p:txBody>
          <a:bodyPr spcFirstLastPara="1" wrap="square" lIns="0" tIns="20300" rIns="0" bIns="0" anchor="t" anchorCtr="0">
            <a:noAutofit/>
          </a:bodyPr>
          <a:lstStyle/>
          <a:p>
            <a:pPr marL="86995" marR="5080" lvl="0" indent="-74930" algn="l" rtl="0">
              <a:lnSpc>
                <a:spcPct val="114285"/>
              </a:lnSpc>
              <a:spcBef>
                <a:spcPts val="0"/>
              </a:spcBef>
              <a:spcAft>
                <a:spcPts val="0"/>
              </a:spcAft>
              <a:buNone/>
            </a:pPr>
            <a:r>
              <a:rPr lang="en-US" sz="1200" b="1" dirty="0">
                <a:solidFill>
                  <a:schemeClr val="tx1">
                    <a:lumMod val="75000"/>
                    <a:lumOff val="25000"/>
                  </a:schemeClr>
                </a:solidFill>
                <a:latin typeface="Verdana" panose="020B0604030504040204" pitchFamily="34" charset="0"/>
                <a:ea typeface="Verdana" panose="020B0604030504040204" pitchFamily="34" charset="0"/>
                <a:cs typeface="Verdana"/>
                <a:sym typeface="Verdana"/>
              </a:rPr>
              <a:t>Monthly Price</a:t>
            </a:r>
            <a:endParaRPr sz="1200" dirty="0">
              <a:solidFill>
                <a:schemeClr val="tx1">
                  <a:lumMod val="75000"/>
                  <a:lumOff val="25000"/>
                </a:schemeClr>
              </a:solidFill>
              <a:latin typeface="Verdana" panose="020B0604030504040204" pitchFamily="34" charset="0"/>
              <a:ea typeface="Verdana" panose="020B0604030504040204" pitchFamily="34" charset="0"/>
              <a:cs typeface="Verdana"/>
              <a:sym typeface="Verdana"/>
            </a:endParaRPr>
          </a:p>
        </p:txBody>
      </p:sp>
      <p:graphicFrame>
        <p:nvGraphicFramePr>
          <p:cNvPr id="258" name="Google Shape;258;p11"/>
          <p:cNvGraphicFramePr/>
          <p:nvPr>
            <p:extLst>
              <p:ext uri="{D42A27DB-BD31-4B8C-83A1-F6EECF244321}">
                <p14:modId xmlns:p14="http://schemas.microsoft.com/office/powerpoint/2010/main" val="3979963832"/>
              </p:ext>
            </p:extLst>
          </p:nvPr>
        </p:nvGraphicFramePr>
        <p:xfrm>
          <a:off x="5837474" y="2790151"/>
          <a:ext cx="3436366" cy="2465782"/>
        </p:xfrm>
        <a:graphic>
          <a:graphicData uri="http://schemas.openxmlformats.org/drawingml/2006/table">
            <a:tbl>
              <a:tblPr firstRow="1" bandRow="1">
                <a:noFill/>
                <a:tableStyleId>{56D02556-9A16-4002-A0F5-ACA1990B62C7}</a:tableStyleId>
              </a:tblPr>
              <a:tblGrid>
                <a:gridCol w="2179040">
                  <a:extLst>
                    <a:ext uri="{9D8B030D-6E8A-4147-A177-3AD203B41FA5}">
                      <a16:colId xmlns:a16="http://schemas.microsoft.com/office/drawing/2014/main" val="20000"/>
                    </a:ext>
                  </a:extLst>
                </a:gridCol>
                <a:gridCol w="1257326">
                  <a:extLst>
                    <a:ext uri="{9D8B030D-6E8A-4147-A177-3AD203B41FA5}">
                      <a16:colId xmlns:a16="http://schemas.microsoft.com/office/drawing/2014/main" val="20001"/>
                    </a:ext>
                  </a:extLst>
                </a:gridCol>
              </a:tblGrid>
              <a:tr h="605676">
                <a:tc>
                  <a:txBody>
                    <a:bodyPr/>
                    <a:lstStyle/>
                    <a:p>
                      <a:pPr marL="0" marR="0" lvl="0" indent="0" algn="l" rtl="0">
                        <a:lnSpc>
                          <a:spcPct val="100000"/>
                        </a:lnSpc>
                        <a:spcBef>
                          <a:spcPts val="0"/>
                        </a:spcBef>
                        <a:spcAft>
                          <a:spcPts val="0"/>
                        </a:spcAft>
                        <a:buNone/>
                      </a:pPr>
                      <a:r>
                        <a:rPr lang="en-US" sz="1200" u="none" strike="noStrike" cap="none" dirty="0">
                          <a:latin typeface="Verdana"/>
                          <a:ea typeface="Verdana"/>
                          <a:cs typeface="Verdana"/>
                          <a:sym typeface="Verdana"/>
                        </a:rPr>
                        <a:t>Leaderboard Banner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u="none" strike="noStrike" cap="none" dirty="0">
                          <a:latin typeface="Verdana"/>
                          <a:ea typeface="Verdana"/>
                          <a:cs typeface="Verdana"/>
                          <a:sym typeface="Verdana"/>
                        </a:rPr>
                        <a:t>   </a:t>
                      </a:r>
                      <a:br>
                        <a:rPr lang="en-US" sz="1200" u="none" strike="noStrike" cap="none" dirty="0">
                          <a:latin typeface="Verdana"/>
                          <a:ea typeface="Verdana"/>
                          <a:cs typeface="Verdana"/>
                          <a:sym typeface="Verdana"/>
                        </a:rPr>
                      </a:br>
                      <a:r>
                        <a:rPr lang="en-US" sz="1200" u="none" strike="noStrike" cap="none" dirty="0">
                          <a:latin typeface="Verdana"/>
                          <a:ea typeface="Verdana"/>
                          <a:cs typeface="Verdana"/>
                          <a:sym typeface="Verdana"/>
                        </a:rPr>
                        <a:t>West Leaderboard Banner</a:t>
                      </a:r>
                      <a:br>
                        <a:rPr lang="en-US" sz="1200" u="none" strike="noStrike" cap="none" dirty="0">
                          <a:latin typeface="Verdana"/>
                          <a:ea typeface="Verdana"/>
                          <a:cs typeface="Verdana"/>
                          <a:sym typeface="Verdana"/>
                        </a:rPr>
                      </a:br>
                      <a:endParaRPr lang="en-US" sz="1200" u="none" strike="noStrike" cap="none"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u="none" strike="noStrike" cap="none" dirty="0">
                          <a:latin typeface="Verdana"/>
                          <a:ea typeface="Verdana"/>
                          <a:cs typeface="Verdana"/>
                          <a:sym typeface="Verdana"/>
                        </a:rPr>
                        <a:t>Daily Harvest Combo*</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200" u="none" strike="noStrike" cap="none"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000" u="none" strike="noStrike" cap="none" dirty="0">
                          <a:latin typeface="Verdana"/>
                          <a:ea typeface="Verdana"/>
                          <a:cs typeface="Verdana"/>
                          <a:sym typeface="Verdana"/>
                        </a:rPr>
                        <a:t>*Both regular and West versions included</a:t>
                      </a:r>
                    </a:p>
                    <a:p>
                      <a:pPr marL="0" marR="0" lvl="0" indent="0" algn="l" rtl="0">
                        <a:lnSpc>
                          <a:spcPct val="100000"/>
                        </a:lnSpc>
                        <a:spcBef>
                          <a:spcPts val="0"/>
                        </a:spcBef>
                        <a:spcAft>
                          <a:spcPts val="0"/>
                        </a:spcAft>
                        <a:buNone/>
                      </a:pPr>
                      <a:r>
                        <a:rPr lang="en-US" sz="1200" u="none" strike="noStrike" cap="none" dirty="0">
                          <a:latin typeface="Verdana"/>
                          <a:ea typeface="Verdana"/>
                          <a:cs typeface="Verdana"/>
                          <a:sym typeface="Verdana"/>
                        </a:rPr>
                        <a:t>                           </a:t>
                      </a:r>
                      <a:endParaRPr sz="1200" u="none" strike="noStrike" cap="none" dirty="0">
                        <a:latin typeface="Verdana"/>
                        <a:ea typeface="Verdana"/>
                        <a:cs typeface="Verdana"/>
                        <a:sym typeface="Verdana"/>
                      </a:endParaRPr>
                    </a:p>
                  </a:txBody>
                  <a:tcPr marL="0" marR="0" marT="41275" marB="0">
                    <a:lnT w="9525" cap="flat" cmpd="sng">
                      <a:solidFill>
                        <a:srgbClr val="6CB33F"/>
                      </a:solidFill>
                      <a:prstDash val="solid"/>
                      <a:round/>
                      <a:headEnd type="none" w="sm" len="sm"/>
                      <a:tailEnd type="none" w="sm" len="sm"/>
                    </a:lnT>
                  </a:tcPr>
                </a:tc>
                <a:tc>
                  <a:txBody>
                    <a:bodyPr/>
                    <a:lstStyle/>
                    <a:p>
                      <a:pPr marL="0" marR="24130" lvl="0" indent="0" algn="r" rtl="0">
                        <a:lnSpc>
                          <a:spcPct val="100000"/>
                        </a:lnSpc>
                        <a:spcBef>
                          <a:spcPts val="0"/>
                        </a:spcBef>
                        <a:spcAft>
                          <a:spcPts val="0"/>
                        </a:spcAft>
                        <a:buNone/>
                      </a:pPr>
                      <a:r>
                        <a:rPr lang="en-US" sz="1200" u="none" strike="noStrike" cap="none" dirty="0">
                          <a:latin typeface="Verdana"/>
                          <a:ea typeface="Verdana"/>
                          <a:cs typeface="Verdana"/>
                          <a:sym typeface="Verdana"/>
                        </a:rPr>
                        <a:t>$6,587</a:t>
                      </a:r>
                    </a:p>
                    <a:p>
                      <a:pPr marL="0" marR="24130" lvl="0" indent="0" algn="r" rtl="0">
                        <a:lnSpc>
                          <a:spcPct val="100000"/>
                        </a:lnSpc>
                        <a:spcBef>
                          <a:spcPts val="0"/>
                        </a:spcBef>
                        <a:spcAft>
                          <a:spcPts val="0"/>
                        </a:spcAft>
                        <a:buNone/>
                      </a:pPr>
                      <a:endParaRPr lang="en-US" sz="1200" u="none" strike="noStrike" cap="none" dirty="0">
                        <a:latin typeface="Verdana"/>
                        <a:ea typeface="Verdana"/>
                        <a:cs typeface="Verdana"/>
                        <a:sym typeface="Verdana"/>
                      </a:endParaRPr>
                    </a:p>
                    <a:p>
                      <a:pPr marL="0" marR="24130" lvl="0" indent="0" algn="r" rtl="0">
                        <a:lnSpc>
                          <a:spcPct val="100000"/>
                        </a:lnSpc>
                        <a:spcBef>
                          <a:spcPts val="0"/>
                        </a:spcBef>
                        <a:spcAft>
                          <a:spcPts val="0"/>
                        </a:spcAft>
                        <a:buNone/>
                      </a:pPr>
                      <a:r>
                        <a:rPr lang="en-US" sz="1200" u="none" strike="noStrike" cap="none" dirty="0">
                          <a:latin typeface="Verdana"/>
                          <a:ea typeface="Verdana"/>
                          <a:cs typeface="Verdana"/>
                          <a:sym typeface="Verdana"/>
                        </a:rPr>
                        <a:t>$3,937</a:t>
                      </a:r>
                    </a:p>
                    <a:p>
                      <a:pPr marL="0" marR="24130" lvl="0" indent="0" algn="r" rtl="0">
                        <a:lnSpc>
                          <a:spcPct val="100000"/>
                        </a:lnSpc>
                        <a:spcBef>
                          <a:spcPts val="0"/>
                        </a:spcBef>
                        <a:spcAft>
                          <a:spcPts val="0"/>
                        </a:spcAft>
                        <a:buNone/>
                      </a:pPr>
                      <a:endParaRPr lang="en-US" sz="1200" u="none" strike="noStrike" cap="none" dirty="0">
                        <a:latin typeface="Verdana"/>
                        <a:ea typeface="Verdana"/>
                        <a:cs typeface="Verdana"/>
                        <a:sym typeface="Verdana"/>
                      </a:endParaRPr>
                    </a:p>
                    <a:p>
                      <a:pPr marL="0" marR="24130" lvl="0" indent="0" algn="r" rtl="0">
                        <a:lnSpc>
                          <a:spcPct val="100000"/>
                        </a:lnSpc>
                        <a:spcBef>
                          <a:spcPts val="0"/>
                        </a:spcBef>
                        <a:spcAft>
                          <a:spcPts val="0"/>
                        </a:spcAft>
                        <a:buNone/>
                      </a:pPr>
                      <a:r>
                        <a:rPr lang="en-US" sz="1200" u="none" strike="noStrike" cap="none" dirty="0">
                          <a:latin typeface="Verdana"/>
                          <a:ea typeface="Verdana"/>
                          <a:cs typeface="Verdana"/>
                          <a:sym typeface="Verdana"/>
                        </a:rPr>
                        <a:t>$9,477</a:t>
                      </a:r>
                    </a:p>
                  </a:txBody>
                  <a:tcPr marL="0" marR="0" marT="41275" marB="0">
                    <a:lnT w="9525" cap="flat" cmpd="sng">
                      <a:solidFill>
                        <a:srgbClr val="6CB33F"/>
                      </a:solidFill>
                      <a:prstDash val="solid"/>
                      <a:round/>
                      <a:headEnd type="none" w="sm" len="sm"/>
                      <a:tailEnd type="none" w="sm" len="sm"/>
                    </a:lnT>
                  </a:tcPr>
                </a:tc>
                <a:extLst>
                  <a:ext uri="{0D108BD9-81ED-4DB2-BD59-A6C34878D82A}">
                    <a16:rowId xmlns:a16="http://schemas.microsoft.com/office/drawing/2014/main" val="10000"/>
                  </a:ext>
                </a:extLst>
              </a:tr>
              <a:tr h="839547">
                <a:tc>
                  <a:txBody>
                    <a:bodyPr/>
                    <a:lstStyle/>
                    <a:p>
                      <a:pPr marL="0" marR="0" lvl="0" indent="0" algn="l" rtl="0">
                        <a:lnSpc>
                          <a:spcPct val="111000"/>
                        </a:lnSpc>
                        <a:spcBef>
                          <a:spcPts val="0"/>
                        </a:spcBef>
                        <a:spcAft>
                          <a:spcPts val="0"/>
                        </a:spcAft>
                        <a:buNone/>
                      </a:pPr>
                      <a:endParaRPr sz="1200" u="none" strike="noStrike" cap="none" dirty="0">
                        <a:latin typeface="Verdana"/>
                        <a:ea typeface="Verdana"/>
                        <a:cs typeface="Verdana"/>
                        <a:sym typeface="Verdana"/>
                      </a:endParaRPr>
                    </a:p>
                  </a:txBody>
                  <a:tcPr marL="0" marR="0" marT="24775" marB="0"/>
                </a:tc>
                <a:tc>
                  <a:txBody>
                    <a:bodyPr/>
                    <a:lstStyle/>
                    <a:p>
                      <a:pPr marL="0" marR="24130" lvl="0" indent="0" algn="r" rtl="0">
                        <a:lnSpc>
                          <a:spcPct val="111000"/>
                        </a:lnSpc>
                        <a:spcBef>
                          <a:spcPts val="0"/>
                        </a:spcBef>
                        <a:spcAft>
                          <a:spcPts val="0"/>
                        </a:spcAft>
                        <a:buNone/>
                      </a:pPr>
                      <a:br>
                        <a:rPr lang="en-US" sz="1200" u="none" strike="noStrike" cap="none" dirty="0">
                          <a:latin typeface="Verdana"/>
                          <a:ea typeface="Verdana"/>
                          <a:cs typeface="Verdana"/>
                          <a:sym typeface="Verdana"/>
                        </a:rPr>
                      </a:br>
                      <a:br>
                        <a:rPr lang="en-US" sz="1200" u="none" strike="noStrike" cap="none" dirty="0">
                          <a:latin typeface="Verdana"/>
                          <a:ea typeface="Verdana"/>
                          <a:cs typeface="Verdana"/>
                          <a:sym typeface="Verdana"/>
                        </a:rPr>
                      </a:br>
                      <a:br>
                        <a:rPr lang="en-US" sz="1200" u="none" strike="noStrike" cap="none" dirty="0">
                          <a:latin typeface="Verdana"/>
                          <a:ea typeface="Verdana"/>
                          <a:cs typeface="Verdana"/>
                          <a:sym typeface="Verdana"/>
                        </a:rPr>
                      </a:br>
                      <a:endParaRPr sz="1200" u="none" strike="noStrike" cap="none" dirty="0">
                        <a:latin typeface="Verdana"/>
                        <a:ea typeface="Verdana"/>
                        <a:cs typeface="Verdana"/>
                        <a:sym typeface="Verdana"/>
                      </a:endParaRPr>
                    </a:p>
                  </a:txBody>
                  <a:tcPr marL="0" marR="0" marT="24775" marB="0"/>
                </a:tc>
                <a:extLst>
                  <a:ext uri="{0D108BD9-81ED-4DB2-BD59-A6C34878D82A}">
                    <a16:rowId xmlns:a16="http://schemas.microsoft.com/office/drawing/2014/main" val="10002"/>
                  </a:ext>
                </a:extLst>
              </a:tr>
            </a:tbl>
          </a:graphicData>
        </a:graphic>
      </p:graphicFrame>
      <p:sp>
        <p:nvSpPr>
          <p:cNvPr id="259" name="Google Shape;259;p11"/>
          <p:cNvSpPr txBox="1"/>
          <p:nvPr/>
        </p:nvSpPr>
        <p:spPr>
          <a:xfrm>
            <a:off x="5826343" y="2038081"/>
            <a:ext cx="3166109" cy="361045"/>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600" b="1" dirty="0">
                <a:solidFill>
                  <a:srgbClr val="6CB33F"/>
                </a:solidFill>
                <a:latin typeface="Verdana"/>
                <a:ea typeface="Verdana"/>
                <a:cs typeface="Verdana"/>
                <a:sym typeface="Verdana"/>
              </a:rPr>
              <a:t>Banner Ad Pricing</a:t>
            </a:r>
            <a:endParaRPr sz="1600" dirty="0">
              <a:solidFill>
                <a:schemeClr val="dk1"/>
              </a:solidFill>
              <a:latin typeface="Verdana"/>
              <a:ea typeface="Verdana"/>
              <a:cs typeface="Verdana"/>
              <a:sym typeface="Verdana"/>
            </a:endParaRPr>
          </a:p>
        </p:txBody>
      </p:sp>
      <p:sp>
        <p:nvSpPr>
          <p:cNvPr id="260" name="Google Shape;260;p11"/>
          <p:cNvSpPr/>
          <p:nvPr/>
        </p:nvSpPr>
        <p:spPr>
          <a:xfrm>
            <a:off x="5945397" y="5684957"/>
            <a:ext cx="3745435" cy="45719"/>
          </a:xfrm>
          <a:custGeom>
            <a:avLst/>
            <a:gdLst/>
            <a:ahLst/>
            <a:cxnLst/>
            <a:rect l="l" t="t" r="r" b="b"/>
            <a:pathLst>
              <a:path w="3166109" h="120000" extrusionOk="0">
                <a:moveTo>
                  <a:pt x="0" y="0"/>
                </a:moveTo>
                <a:lnTo>
                  <a:pt x="316611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200">
              <a:solidFill>
                <a:schemeClr val="dk1"/>
              </a:solidFill>
              <a:latin typeface="Verdana" panose="020B0604030504040204" pitchFamily="34" charset="0"/>
              <a:ea typeface="Verdana" panose="020B0604030504040204" pitchFamily="34" charset="0"/>
              <a:cs typeface="Calibri"/>
              <a:sym typeface="Calibri"/>
            </a:endParaRPr>
          </a:p>
        </p:txBody>
      </p:sp>
      <p:sp>
        <p:nvSpPr>
          <p:cNvPr id="261" name="Google Shape;261;p11"/>
          <p:cNvSpPr txBox="1"/>
          <p:nvPr/>
        </p:nvSpPr>
        <p:spPr>
          <a:xfrm>
            <a:off x="8118801" y="5398724"/>
            <a:ext cx="1618816" cy="104456"/>
          </a:xfrm>
          <a:prstGeom prst="rect">
            <a:avLst/>
          </a:prstGeom>
          <a:noFill/>
          <a:ln>
            <a:noFill/>
          </a:ln>
        </p:spPr>
        <p:txBody>
          <a:bodyPr spcFirstLastPara="1" wrap="square" lIns="0" tIns="20300" rIns="0" bIns="0" anchor="t" anchorCtr="0">
            <a:noAutofit/>
          </a:bodyPr>
          <a:lstStyle/>
          <a:p>
            <a:pPr marL="62864" marR="5080" lvl="0" indent="-50799" algn="l" rtl="0">
              <a:lnSpc>
                <a:spcPct val="114285"/>
              </a:lnSpc>
              <a:spcBef>
                <a:spcPts val="0"/>
              </a:spcBef>
              <a:spcAft>
                <a:spcPts val="0"/>
              </a:spcAft>
              <a:buNone/>
            </a:pPr>
            <a:r>
              <a:rPr lang="en-US" sz="1200" b="1" dirty="0">
                <a:solidFill>
                  <a:schemeClr val="tx1">
                    <a:lumMod val="75000"/>
                    <a:lumOff val="25000"/>
                  </a:schemeClr>
                </a:solidFill>
                <a:latin typeface="Verdana" panose="020B0604030504040204" pitchFamily="34" charset="0"/>
                <a:ea typeface="Verdana" panose="020B0604030504040204" pitchFamily="34" charset="0"/>
                <a:cs typeface="Verdana"/>
                <a:sym typeface="Verdana"/>
              </a:rPr>
              <a:t>File Types Allowed</a:t>
            </a:r>
            <a:endParaRPr sz="1200" dirty="0">
              <a:solidFill>
                <a:schemeClr val="tx1">
                  <a:lumMod val="75000"/>
                  <a:lumOff val="25000"/>
                </a:schemeClr>
              </a:solidFill>
              <a:latin typeface="Verdana" panose="020B0604030504040204" pitchFamily="34" charset="0"/>
              <a:ea typeface="Verdana" panose="020B0604030504040204" pitchFamily="34" charset="0"/>
              <a:cs typeface="Verdana"/>
              <a:sym typeface="Verdana"/>
            </a:endParaRPr>
          </a:p>
        </p:txBody>
      </p:sp>
      <p:sp>
        <p:nvSpPr>
          <p:cNvPr id="262" name="Google Shape;262;p11"/>
          <p:cNvSpPr txBox="1"/>
          <p:nvPr/>
        </p:nvSpPr>
        <p:spPr>
          <a:xfrm>
            <a:off x="8141152" y="5741309"/>
            <a:ext cx="1491027" cy="17780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200" dirty="0">
                <a:solidFill>
                  <a:schemeClr val="dk1"/>
                </a:solidFill>
                <a:latin typeface="Verdana" panose="020B0604030504040204" pitchFamily="34" charset="0"/>
                <a:ea typeface="Verdana" panose="020B0604030504040204" pitchFamily="34" charset="0"/>
                <a:cs typeface="Verdana"/>
                <a:sym typeface="Verdana"/>
              </a:rPr>
              <a:t>JPG, static GIF, PNG</a:t>
            </a:r>
            <a:endParaRPr sz="1200" dirty="0">
              <a:solidFill>
                <a:schemeClr val="dk1"/>
              </a:solidFill>
              <a:latin typeface="Verdana" panose="020B0604030504040204" pitchFamily="34" charset="0"/>
              <a:ea typeface="Verdana" panose="020B0604030504040204" pitchFamily="34" charset="0"/>
              <a:cs typeface="Verdana"/>
              <a:sym typeface="Verdana"/>
            </a:endParaRPr>
          </a:p>
        </p:txBody>
      </p:sp>
      <p:sp>
        <p:nvSpPr>
          <p:cNvPr id="263" name="Google Shape;263;p11"/>
          <p:cNvSpPr txBox="1"/>
          <p:nvPr/>
        </p:nvSpPr>
        <p:spPr>
          <a:xfrm>
            <a:off x="5778314" y="4722341"/>
            <a:ext cx="2257208" cy="1067183"/>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200" b="1" dirty="0">
                <a:solidFill>
                  <a:schemeClr val="tx1">
                    <a:lumMod val="75000"/>
                    <a:lumOff val="25000"/>
                  </a:schemeClr>
                </a:solidFill>
                <a:latin typeface="Verdana" panose="020B0604030504040204" pitchFamily="34" charset="0"/>
                <a:ea typeface="Verdana" panose="020B0604030504040204" pitchFamily="34" charset="0"/>
                <a:cs typeface="Verdana"/>
                <a:sym typeface="Verdana"/>
              </a:rPr>
              <a:t>Ad Specifications</a:t>
            </a:r>
            <a:endParaRPr lang="en-US" sz="1200" dirty="0">
              <a:solidFill>
                <a:schemeClr val="tx1">
                  <a:lumMod val="75000"/>
                  <a:lumOff val="25000"/>
                </a:schemeClr>
              </a:solidFill>
              <a:latin typeface="Verdana" panose="020B0604030504040204" pitchFamily="34" charset="0"/>
              <a:ea typeface="Verdana" panose="020B0604030504040204" pitchFamily="34" charset="0"/>
              <a:cs typeface="Verdana"/>
              <a:sym typeface="Verdana"/>
            </a:endParaRPr>
          </a:p>
          <a:p>
            <a:pPr marL="1017269" marR="36195" lvl="0" indent="138430" algn="l" rtl="0">
              <a:lnSpc>
                <a:spcPct val="114285"/>
              </a:lnSpc>
              <a:spcBef>
                <a:spcPts val="894"/>
              </a:spcBef>
              <a:spcAft>
                <a:spcPts val="0"/>
              </a:spcAft>
              <a:buNone/>
            </a:pPr>
            <a:r>
              <a:rPr lang="en-US" sz="1200" b="1" dirty="0">
                <a:solidFill>
                  <a:schemeClr val="tx1">
                    <a:lumMod val="75000"/>
                    <a:lumOff val="25000"/>
                  </a:schemeClr>
                </a:solidFill>
                <a:latin typeface="Verdana" panose="020B0604030504040204" pitchFamily="34" charset="0"/>
                <a:ea typeface="Verdana" panose="020B0604030504040204" pitchFamily="34" charset="0"/>
                <a:cs typeface="Verdana"/>
                <a:sym typeface="Verdana"/>
              </a:rPr>
              <a:t>Initial  Dimensions</a:t>
            </a:r>
            <a:endParaRPr sz="1200" dirty="0">
              <a:solidFill>
                <a:schemeClr val="tx1">
                  <a:lumMod val="75000"/>
                  <a:lumOff val="25000"/>
                </a:schemeClr>
              </a:solidFill>
              <a:latin typeface="Verdana" panose="020B0604030504040204" pitchFamily="34" charset="0"/>
              <a:ea typeface="Verdana" panose="020B0604030504040204" pitchFamily="34" charset="0"/>
              <a:cs typeface="Verdana"/>
              <a:sym typeface="Verdana"/>
            </a:endParaRPr>
          </a:p>
          <a:p>
            <a:pPr marL="209550" marR="0" lvl="0" indent="0" algn="l" rtl="0">
              <a:lnSpc>
                <a:spcPct val="111428"/>
              </a:lnSpc>
              <a:spcBef>
                <a:spcPts val="0"/>
              </a:spcBef>
              <a:spcAft>
                <a:spcPts val="0"/>
              </a:spcAft>
              <a:buNone/>
            </a:pPr>
            <a:r>
              <a:rPr lang="en-US" sz="1200" b="1" dirty="0">
                <a:solidFill>
                  <a:schemeClr val="tx1">
                    <a:lumMod val="75000"/>
                    <a:lumOff val="25000"/>
                  </a:schemeClr>
                </a:solidFill>
                <a:latin typeface="Verdana" panose="020B0604030504040204" pitchFamily="34" charset="0"/>
                <a:ea typeface="Verdana" panose="020B0604030504040204" pitchFamily="34" charset="0"/>
                <a:cs typeface="Verdana"/>
                <a:sym typeface="Verdana"/>
              </a:rPr>
              <a:t>Ad Unit	(w x h in px)</a:t>
            </a:r>
            <a:endParaRPr sz="1200" dirty="0">
              <a:solidFill>
                <a:schemeClr val="tx1">
                  <a:lumMod val="75000"/>
                  <a:lumOff val="25000"/>
                </a:schemeClr>
              </a:solidFill>
              <a:latin typeface="Verdana" panose="020B0604030504040204" pitchFamily="34" charset="0"/>
              <a:ea typeface="Verdana" panose="020B0604030504040204" pitchFamily="34" charset="0"/>
              <a:cs typeface="Verdana"/>
              <a:sym typeface="Verdana"/>
            </a:endParaRPr>
          </a:p>
          <a:p>
            <a:pPr marL="12700" marR="0" lvl="0" indent="0" algn="l" rtl="0">
              <a:lnSpc>
                <a:spcPct val="100000"/>
              </a:lnSpc>
              <a:spcBef>
                <a:spcPts val="660"/>
              </a:spcBef>
              <a:spcAft>
                <a:spcPts val="0"/>
              </a:spcAft>
              <a:buNone/>
            </a:pPr>
            <a:r>
              <a:rPr lang="en-US" sz="1200" dirty="0">
                <a:solidFill>
                  <a:schemeClr val="tx1">
                    <a:lumMod val="75000"/>
                    <a:lumOff val="25000"/>
                  </a:schemeClr>
                </a:solidFill>
                <a:latin typeface="Verdana" panose="020B0604030504040204" pitchFamily="34" charset="0"/>
                <a:ea typeface="Verdana" panose="020B0604030504040204" pitchFamily="34" charset="0"/>
                <a:cs typeface="Verdana"/>
                <a:sym typeface="Verdana"/>
              </a:rPr>
              <a:t>  Leaderboard   728 x 90</a:t>
            </a:r>
            <a:endParaRPr sz="1200" dirty="0">
              <a:solidFill>
                <a:schemeClr val="tx1">
                  <a:lumMod val="75000"/>
                  <a:lumOff val="25000"/>
                </a:schemeClr>
              </a:solidFill>
              <a:latin typeface="Verdana" panose="020B0604030504040204" pitchFamily="34" charset="0"/>
              <a:ea typeface="Verdana" panose="020B0604030504040204" pitchFamily="34" charset="0"/>
              <a:cs typeface="Verdana"/>
              <a:sym typeface="Verdana"/>
            </a:endParaRPr>
          </a:p>
        </p:txBody>
      </p:sp>
      <p:sp>
        <p:nvSpPr>
          <p:cNvPr id="268" name="Google Shape;268;p11"/>
          <p:cNvSpPr/>
          <p:nvPr/>
        </p:nvSpPr>
        <p:spPr>
          <a:xfrm>
            <a:off x="971550" y="685800"/>
            <a:ext cx="4169663" cy="750783"/>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11"/>
          <p:cNvSpPr/>
          <p:nvPr/>
        </p:nvSpPr>
        <p:spPr>
          <a:xfrm>
            <a:off x="1009726" y="1657350"/>
            <a:ext cx="2009446" cy="361817"/>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0" name="Google Shape;270;p11"/>
          <p:cNvSpPr txBox="1">
            <a:spLocks noGrp="1"/>
          </p:cNvSpPr>
          <p:nvPr>
            <p:ph type="sldNum" idx="12"/>
          </p:nvPr>
        </p:nvSpPr>
        <p:spPr>
          <a:xfrm>
            <a:off x="431800" y="7323621"/>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10</a:t>
            </a:fld>
            <a:endParaRPr sz="1000" b="0" i="0">
              <a:solidFill>
                <a:schemeClr val="dk1"/>
              </a:solidFill>
              <a:latin typeface="Verdana"/>
              <a:ea typeface="Verdana"/>
              <a:cs typeface="Verdana"/>
              <a:sym typeface="Verdana"/>
            </a:endParaRPr>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834AF9C5-84A0-4B96-AC73-3C020EC86D2B}"/>
                  </a:ext>
                </a:extLst>
              </p14:cNvPr>
              <p14:cNvContentPartPr/>
              <p14:nvPr/>
            </p14:nvContentPartPr>
            <p14:xfrm>
              <a:off x="6626186" y="6632889"/>
              <a:ext cx="50760" cy="14040"/>
            </p14:xfrm>
          </p:contentPart>
        </mc:Choice>
        <mc:Fallback xmlns="">
          <p:pic>
            <p:nvPicPr>
              <p:cNvPr id="4" name="Ink 3">
                <a:extLst>
                  <a:ext uri="{FF2B5EF4-FFF2-40B4-BE49-F238E27FC236}">
                    <a16:creationId xmlns:a16="http://schemas.microsoft.com/office/drawing/2014/main" id="{834AF9C5-84A0-4B96-AC73-3C020EC86D2B}"/>
                  </a:ext>
                </a:extLst>
              </p:cNvPr>
              <p:cNvPicPr/>
              <p:nvPr/>
            </p:nvPicPr>
            <p:blipFill>
              <a:blip r:embed="rId7"/>
              <a:stretch>
                <a:fillRect/>
              </a:stretch>
            </p:blipFill>
            <p:spPr>
              <a:xfrm>
                <a:off x="6607106" y="6613809"/>
                <a:ext cx="8856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59BD39B1-DBFA-4347-8DB7-99FB99781168}"/>
                  </a:ext>
                </a:extLst>
              </p14:cNvPr>
              <p14:cNvContentPartPr/>
              <p14:nvPr/>
            </p14:nvContentPartPr>
            <p14:xfrm>
              <a:off x="6669746" y="6790929"/>
              <a:ext cx="70920" cy="47160"/>
            </p14:xfrm>
          </p:contentPart>
        </mc:Choice>
        <mc:Fallback xmlns="">
          <p:pic>
            <p:nvPicPr>
              <p:cNvPr id="5" name="Ink 4">
                <a:extLst>
                  <a:ext uri="{FF2B5EF4-FFF2-40B4-BE49-F238E27FC236}">
                    <a16:creationId xmlns:a16="http://schemas.microsoft.com/office/drawing/2014/main" id="{59BD39B1-DBFA-4347-8DB7-99FB99781168}"/>
                  </a:ext>
                </a:extLst>
              </p:cNvPr>
              <p:cNvPicPr/>
              <p:nvPr/>
            </p:nvPicPr>
            <p:blipFill>
              <a:blip r:embed="rId9"/>
              <a:stretch>
                <a:fillRect/>
              </a:stretch>
            </p:blipFill>
            <p:spPr>
              <a:xfrm>
                <a:off x="6650666" y="6771849"/>
                <a:ext cx="108720" cy="84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06547522-83F4-41FF-914D-D4A1E722A143}"/>
                  </a:ext>
                </a:extLst>
              </p14:cNvPr>
              <p14:cNvContentPartPr/>
              <p14:nvPr/>
            </p14:nvContentPartPr>
            <p14:xfrm>
              <a:off x="6703226" y="6908289"/>
              <a:ext cx="67680" cy="20880"/>
            </p14:xfrm>
          </p:contentPart>
        </mc:Choice>
        <mc:Fallback xmlns="">
          <p:pic>
            <p:nvPicPr>
              <p:cNvPr id="6" name="Ink 5">
                <a:extLst>
                  <a:ext uri="{FF2B5EF4-FFF2-40B4-BE49-F238E27FC236}">
                    <a16:creationId xmlns:a16="http://schemas.microsoft.com/office/drawing/2014/main" id="{06547522-83F4-41FF-914D-D4A1E722A143}"/>
                  </a:ext>
                </a:extLst>
              </p:cNvPr>
              <p:cNvPicPr/>
              <p:nvPr/>
            </p:nvPicPr>
            <p:blipFill>
              <a:blip r:embed="rId11"/>
              <a:stretch>
                <a:fillRect/>
              </a:stretch>
            </p:blipFill>
            <p:spPr>
              <a:xfrm>
                <a:off x="6684146" y="6889209"/>
                <a:ext cx="10548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7" name="Ink 6">
                <a:extLst>
                  <a:ext uri="{FF2B5EF4-FFF2-40B4-BE49-F238E27FC236}">
                    <a16:creationId xmlns:a16="http://schemas.microsoft.com/office/drawing/2014/main" id="{410A9F00-32B4-460F-B4F2-0B08383EF3F0}"/>
                  </a:ext>
                </a:extLst>
              </p14:cNvPr>
              <p14:cNvContentPartPr/>
              <p14:nvPr/>
            </p14:nvContentPartPr>
            <p14:xfrm>
              <a:off x="7019306" y="7086489"/>
              <a:ext cx="114840" cy="44640"/>
            </p14:xfrm>
          </p:contentPart>
        </mc:Choice>
        <mc:Fallback xmlns="">
          <p:pic>
            <p:nvPicPr>
              <p:cNvPr id="7" name="Ink 6">
                <a:extLst>
                  <a:ext uri="{FF2B5EF4-FFF2-40B4-BE49-F238E27FC236}">
                    <a16:creationId xmlns:a16="http://schemas.microsoft.com/office/drawing/2014/main" id="{410A9F00-32B4-460F-B4F2-0B08383EF3F0}"/>
                  </a:ext>
                </a:extLst>
              </p:cNvPr>
              <p:cNvPicPr/>
              <p:nvPr/>
            </p:nvPicPr>
            <p:blipFill>
              <a:blip r:embed="rId13"/>
              <a:stretch>
                <a:fillRect/>
              </a:stretch>
            </p:blipFill>
            <p:spPr>
              <a:xfrm>
                <a:off x="7000226" y="7067409"/>
                <a:ext cx="152640"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8" name="Ink 7">
                <a:extLst>
                  <a:ext uri="{FF2B5EF4-FFF2-40B4-BE49-F238E27FC236}">
                    <a16:creationId xmlns:a16="http://schemas.microsoft.com/office/drawing/2014/main" id="{215A0C32-5ADA-4BF6-AC99-C04DB4BCDC27}"/>
                  </a:ext>
                </a:extLst>
              </p14:cNvPr>
              <p14:cNvContentPartPr/>
              <p14:nvPr/>
            </p14:nvContentPartPr>
            <p14:xfrm>
              <a:off x="6968906" y="6834489"/>
              <a:ext cx="121320" cy="54000"/>
            </p14:xfrm>
          </p:contentPart>
        </mc:Choice>
        <mc:Fallback xmlns="">
          <p:pic>
            <p:nvPicPr>
              <p:cNvPr id="8" name="Ink 7">
                <a:extLst>
                  <a:ext uri="{FF2B5EF4-FFF2-40B4-BE49-F238E27FC236}">
                    <a16:creationId xmlns:a16="http://schemas.microsoft.com/office/drawing/2014/main" id="{215A0C32-5ADA-4BF6-AC99-C04DB4BCDC27}"/>
                  </a:ext>
                </a:extLst>
              </p:cNvPr>
              <p:cNvPicPr/>
              <p:nvPr/>
            </p:nvPicPr>
            <p:blipFill>
              <a:blip r:embed="rId15"/>
              <a:stretch>
                <a:fillRect/>
              </a:stretch>
            </p:blipFill>
            <p:spPr>
              <a:xfrm>
                <a:off x="6949826" y="6815409"/>
                <a:ext cx="159120" cy="918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9" name="Ink 8">
                <a:extLst>
                  <a:ext uri="{FF2B5EF4-FFF2-40B4-BE49-F238E27FC236}">
                    <a16:creationId xmlns:a16="http://schemas.microsoft.com/office/drawing/2014/main" id="{5C57C9DF-7954-49ED-9D33-93F2BFFACF02}"/>
                  </a:ext>
                </a:extLst>
              </p14:cNvPr>
              <p14:cNvContentPartPr/>
              <p14:nvPr/>
            </p14:nvContentPartPr>
            <p14:xfrm>
              <a:off x="7016066" y="6743769"/>
              <a:ext cx="121320" cy="7920"/>
            </p14:xfrm>
          </p:contentPart>
        </mc:Choice>
        <mc:Fallback xmlns="">
          <p:pic>
            <p:nvPicPr>
              <p:cNvPr id="9" name="Ink 8">
                <a:extLst>
                  <a:ext uri="{FF2B5EF4-FFF2-40B4-BE49-F238E27FC236}">
                    <a16:creationId xmlns:a16="http://schemas.microsoft.com/office/drawing/2014/main" id="{5C57C9DF-7954-49ED-9D33-93F2BFFACF02}"/>
                  </a:ext>
                </a:extLst>
              </p:cNvPr>
              <p:cNvPicPr/>
              <p:nvPr/>
            </p:nvPicPr>
            <p:blipFill>
              <a:blip r:embed="rId17"/>
              <a:stretch>
                <a:fillRect/>
              </a:stretch>
            </p:blipFill>
            <p:spPr>
              <a:xfrm>
                <a:off x="6996986" y="6724689"/>
                <a:ext cx="159120" cy="45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 name="Ink 11">
                <a:extLst>
                  <a:ext uri="{FF2B5EF4-FFF2-40B4-BE49-F238E27FC236}">
                    <a16:creationId xmlns:a16="http://schemas.microsoft.com/office/drawing/2014/main" id="{2CFE34E7-FBAA-47C3-BCC5-715CAA6E4E87}"/>
                  </a:ext>
                </a:extLst>
              </p14:cNvPr>
              <p14:cNvContentPartPr/>
              <p14:nvPr/>
            </p14:nvContentPartPr>
            <p14:xfrm>
              <a:off x="6951297" y="7004581"/>
              <a:ext cx="191520" cy="108000"/>
            </p14:xfrm>
          </p:contentPart>
        </mc:Choice>
        <mc:Fallback xmlns="">
          <p:pic>
            <p:nvPicPr>
              <p:cNvPr id="12" name="Ink 11">
                <a:extLst>
                  <a:ext uri="{FF2B5EF4-FFF2-40B4-BE49-F238E27FC236}">
                    <a16:creationId xmlns:a16="http://schemas.microsoft.com/office/drawing/2014/main" id="{2CFE34E7-FBAA-47C3-BCC5-715CAA6E4E87}"/>
                  </a:ext>
                </a:extLst>
              </p:cNvPr>
              <p:cNvPicPr/>
              <p:nvPr/>
            </p:nvPicPr>
            <p:blipFill>
              <a:blip r:embed="rId19"/>
              <a:stretch>
                <a:fillRect/>
              </a:stretch>
            </p:blipFill>
            <p:spPr>
              <a:xfrm>
                <a:off x="6942297" y="6995581"/>
                <a:ext cx="209160" cy="1256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3" name="Ink 12">
                <a:extLst>
                  <a:ext uri="{FF2B5EF4-FFF2-40B4-BE49-F238E27FC236}">
                    <a16:creationId xmlns:a16="http://schemas.microsoft.com/office/drawing/2014/main" id="{C10B8084-5752-4491-B98A-C2931C3C4940}"/>
                  </a:ext>
                </a:extLst>
              </p14:cNvPr>
              <p14:cNvContentPartPr/>
              <p14:nvPr/>
            </p14:nvContentPartPr>
            <p14:xfrm>
              <a:off x="7001337" y="6750926"/>
              <a:ext cx="360" cy="360"/>
            </p14:xfrm>
          </p:contentPart>
        </mc:Choice>
        <mc:Fallback xmlns="">
          <p:pic>
            <p:nvPicPr>
              <p:cNvPr id="13" name="Ink 12">
                <a:extLst>
                  <a:ext uri="{FF2B5EF4-FFF2-40B4-BE49-F238E27FC236}">
                    <a16:creationId xmlns:a16="http://schemas.microsoft.com/office/drawing/2014/main" id="{C10B8084-5752-4491-B98A-C2931C3C4940}"/>
                  </a:ext>
                </a:extLst>
              </p:cNvPr>
              <p:cNvPicPr/>
              <p:nvPr/>
            </p:nvPicPr>
            <p:blipFill>
              <a:blip r:embed="rId21"/>
              <a:stretch>
                <a:fillRect/>
              </a:stretch>
            </p:blipFill>
            <p:spPr>
              <a:xfrm>
                <a:off x="6992337" y="6741926"/>
                <a:ext cx="18000" cy="18000"/>
              </a:xfrm>
              <a:prstGeom prst="rect">
                <a:avLst/>
              </a:prstGeom>
            </p:spPr>
          </p:pic>
        </mc:Fallback>
      </mc:AlternateContent>
      <p:pic>
        <p:nvPicPr>
          <p:cNvPr id="27" name="Picture 26" descr="A picture containing text, clipart&#10;&#10;Description automatically generated">
            <a:extLst>
              <a:ext uri="{FF2B5EF4-FFF2-40B4-BE49-F238E27FC236}">
                <a16:creationId xmlns:a16="http://schemas.microsoft.com/office/drawing/2014/main" id="{FCB701A7-60C6-40CF-818B-89277E0E4F5E}"/>
              </a:ext>
            </a:extLst>
          </p:cNvPr>
          <p:cNvPicPr>
            <a:picLocks noChangeAspect="1"/>
          </p:cNvPicPr>
          <p:nvPr/>
        </p:nvPicPr>
        <p:blipFill>
          <a:blip r:embed="rId22"/>
          <a:stretch>
            <a:fillRect/>
          </a:stretch>
        </p:blipFill>
        <p:spPr>
          <a:xfrm>
            <a:off x="6327667" y="6140783"/>
            <a:ext cx="3409950" cy="149541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4" name="Rectangle 273">
            <a:extLst>
              <a:ext uri="{FF2B5EF4-FFF2-40B4-BE49-F238E27FC236}">
                <a16:creationId xmlns:a16="http://schemas.microsoft.com/office/drawing/2014/main" id="{2FB098E1-3548-3234-987B-5741027BC5C6}"/>
              </a:ext>
            </a:extLst>
          </p:cNvPr>
          <p:cNvSpPr/>
          <p:nvPr/>
        </p:nvSpPr>
        <p:spPr>
          <a:xfrm>
            <a:off x="3924694" y="1599016"/>
            <a:ext cx="169908" cy="13419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5" name="Google Shape;275;p12"/>
          <p:cNvSpPr txBox="1">
            <a:spLocks noGrp="1"/>
          </p:cNvSpPr>
          <p:nvPr>
            <p:ph type="title"/>
          </p:nvPr>
        </p:nvSpPr>
        <p:spPr>
          <a:xfrm>
            <a:off x="5684836" y="900323"/>
            <a:ext cx="3836505" cy="441959"/>
          </a:xfrm>
          <a:prstGeom prst="rect">
            <a:avLst/>
          </a:prstGeom>
          <a:solidFill>
            <a:srgbClr val="6CB33F"/>
          </a:solidFill>
          <a:ln>
            <a:noFill/>
          </a:ln>
        </p:spPr>
        <p:txBody>
          <a:bodyPr spcFirstLastPara="1" wrap="square" lIns="0" tIns="32375" rIns="0" bIns="0" anchor="t" anchorCtr="0">
            <a:noAutofit/>
          </a:bodyPr>
          <a:lstStyle/>
          <a:p>
            <a:pPr marL="835025" marR="0" lvl="0" indent="0" rtl="0">
              <a:lnSpc>
                <a:spcPct val="100000"/>
              </a:lnSpc>
              <a:spcBef>
                <a:spcPts val="0"/>
              </a:spcBef>
              <a:spcAft>
                <a:spcPts val="0"/>
              </a:spcAft>
              <a:buNone/>
            </a:pPr>
            <a:r>
              <a:rPr lang="en-US" sz="2400" b="1" i="0" u="none" strike="noStrike" cap="none" dirty="0">
                <a:solidFill>
                  <a:schemeClr val="lt1"/>
                </a:solidFill>
                <a:latin typeface="Verdana"/>
                <a:ea typeface="Verdana"/>
                <a:cs typeface="Verdana"/>
                <a:sym typeface="Verdana"/>
              </a:rPr>
              <a:t>Agri-Pulse.com</a:t>
            </a:r>
            <a:endParaRPr dirty="0"/>
          </a:p>
        </p:txBody>
      </p:sp>
      <p:sp>
        <p:nvSpPr>
          <p:cNvPr id="276" name="Google Shape;276;p12"/>
          <p:cNvSpPr txBox="1"/>
          <p:nvPr/>
        </p:nvSpPr>
        <p:spPr>
          <a:xfrm>
            <a:off x="145745" y="720412"/>
            <a:ext cx="6991641" cy="1270013"/>
          </a:xfrm>
          <a:prstGeom prst="rect">
            <a:avLst/>
          </a:prstGeom>
          <a:noFill/>
          <a:ln>
            <a:noFill/>
          </a:ln>
        </p:spPr>
        <p:txBody>
          <a:bodyPr spcFirstLastPara="1" wrap="square" lIns="0" tIns="33000" rIns="0" bIns="0" anchor="t" anchorCtr="0">
            <a:noAutofit/>
          </a:bodyPr>
          <a:lstStyle/>
          <a:p>
            <a:pPr marL="12700" marR="5080" lvl="0" indent="0" algn="l" rtl="0">
              <a:lnSpc>
                <a:spcPct val="112500"/>
              </a:lnSpc>
              <a:spcBef>
                <a:spcPts val="0"/>
              </a:spcBef>
              <a:spcAft>
                <a:spcPts val="0"/>
              </a:spcAft>
              <a:buNone/>
            </a:pPr>
            <a:r>
              <a:rPr lang="en-US" sz="800">
                <a:solidFill>
                  <a:schemeClr val="bg1"/>
                </a:solidFill>
              </a:rPr>
              <a:t>O</a:t>
            </a:r>
            <a:endParaRPr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p:txBody>
      </p:sp>
      <p:sp>
        <p:nvSpPr>
          <p:cNvPr id="277" name="Google Shape;277;p12"/>
          <p:cNvSpPr txBox="1"/>
          <p:nvPr/>
        </p:nvSpPr>
        <p:spPr>
          <a:xfrm>
            <a:off x="8073913" y="5592671"/>
            <a:ext cx="1394552" cy="293794"/>
          </a:xfrm>
          <a:prstGeom prst="rect">
            <a:avLst/>
          </a:prstGeom>
          <a:solidFill>
            <a:srgbClr val="6CB33F"/>
          </a:solidFill>
          <a:ln>
            <a:noFill/>
          </a:ln>
        </p:spPr>
        <p:txBody>
          <a:bodyPr spcFirstLastPara="1" wrap="square" lIns="0" tIns="55225" rIns="0" bIns="0" anchor="t" anchorCtr="0">
            <a:noAutofit/>
          </a:bodyPr>
          <a:lstStyle/>
          <a:p>
            <a:pPr marL="60960" marR="0" lvl="0" indent="0" algn="l" rtl="0">
              <a:lnSpc>
                <a:spcPct val="100000"/>
              </a:lnSpc>
              <a:spcBef>
                <a:spcPts val="0"/>
              </a:spcBef>
              <a:spcAft>
                <a:spcPts val="0"/>
              </a:spcAft>
              <a:buNone/>
            </a:pPr>
            <a:r>
              <a:rPr lang="en-US" sz="900" b="1" u="sng" dirty="0">
                <a:solidFill>
                  <a:schemeClr val="hlink"/>
                </a:solidFill>
                <a:latin typeface="Verdana"/>
                <a:ea typeface="Verdana"/>
                <a:cs typeface="Verdana"/>
                <a:sym typeface="Verdana"/>
                <a:hlinkClick r:id="rId3"/>
              </a:rPr>
              <a:t>Click here to listen.</a:t>
            </a:r>
            <a:endParaRPr sz="900" dirty="0">
              <a:solidFill>
                <a:schemeClr val="dk1"/>
              </a:solidFill>
              <a:latin typeface="Verdana"/>
              <a:ea typeface="Verdana"/>
              <a:cs typeface="Verdana"/>
              <a:sym typeface="Verdana"/>
            </a:endParaRPr>
          </a:p>
        </p:txBody>
      </p:sp>
      <p:sp>
        <p:nvSpPr>
          <p:cNvPr id="279" name="Google Shape;279;p12"/>
          <p:cNvSpPr/>
          <p:nvPr/>
        </p:nvSpPr>
        <p:spPr>
          <a:xfrm>
            <a:off x="8083451" y="5160045"/>
            <a:ext cx="1162046" cy="408940"/>
          </a:xfrm>
          <a:custGeom>
            <a:avLst/>
            <a:gdLst/>
            <a:ahLst/>
            <a:cxnLst/>
            <a:rect l="l" t="t" r="r" b="b"/>
            <a:pathLst>
              <a:path w="1263650" h="408939" extrusionOk="0">
                <a:moveTo>
                  <a:pt x="0" y="408533"/>
                </a:moveTo>
                <a:lnTo>
                  <a:pt x="1263523" y="408533"/>
                </a:lnTo>
                <a:lnTo>
                  <a:pt x="1263523" y="0"/>
                </a:lnTo>
                <a:lnTo>
                  <a:pt x="0" y="0"/>
                </a:lnTo>
                <a:lnTo>
                  <a:pt x="0" y="408533"/>
                </a:lnTo>
                <a:close/>
              </a:path>
            </a:pathLst>
          </a:custGeom>
          <a:noFill/>
          <a:ln w="127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0" name="Google Shape;320;p12"/>
          <p:cNvSpPr txBox="1"/>
          <p:nvPr/>
        </p:nvSpPr>
        <p:spPr>
          <a:xfrm>
            <a:off x="5803490" y="5592058"/>
            <a:ext cx="1408473" cy="293794"/>
          </a:xfrm>
          <a:prstGeom prst="rect">
            <a:avLst/>
          </a:prstGeom>
          <a:solidFill>
            <a:srgbClr val="6CB33F"/>
          </a:solidFill>
          <a:ln>
            <a:noFill/>
          </a:ln>
        </p:spPr>
        <p:txBody>
          <a:bodyPr spcFirstLastPara="1" wrap="square" lIns="0" tIns="55225" rIns="0" bIns="0" anchor="t" anchorCtr="0">
            <a:noAutofit/>
          </a:bodyPr>
          <a:lstStyle/>
          <a:p>
            <a:pPr marL="85725" marR="0" lvl="0" indent="0" algn="l" rtl="0">
              <a:lnSpc>
                <a:spcPct val="100000"/>
              </a:lnSpc>
              <a:spcBef>
                <a:spcPts val="0"/>
              </a:spcBef>
              <a:spcAft>
                <a:spcPts val="0"/>
              </a:spcAft>
              <a:buNone/>
            </a:pPr>
            <a:r>
              <a:rPr lang="en-US" sz="900" b="1" u="sng" dirty="0">
                <a:solidFill>
                  <a:schemeClr val="hlink"/>
                </a:solidFill>
                <a:latin typeface="Verdana"/>
                <a:ea typeface="Verdana"/>
                <a:cs typeface="Verdana"/>
                <a:sym typeface="Verdana"/>
                <a:hlinkClick r:id="rId4"/>
              </a:rPr>
              <a:t>Click here to view.</a:t>
            </a:r>
            <a:endParaRPr sz="900" dirty="0">
              <a:solidFill>
                <a:schemeClr val="dk1"/>
              </a:solidFill>
              <a:latin typeface="Verdana"/>
              <a:ea typeface="Verdana"/>
              <a:cs typeface="Verdana"/>
              <a:sym typeface="Verdana"/>
            </a:endParaRPr>
          </a:p>
        </p:txBody>
      </p:sp>
      <p:sp>
        <p:nvSpPr>
          <p:cNvPr id="335" name="Google Shape;335;p12"/>
          <p:cNvSpPr txBox="1">
            <a:spLocks noGrp="1"/>
          </p:cNvSpPr>
          <p:nvPr>
            <p:ph type="sldNum" idx="12"/>
          </p:nvPr>
        </p:nvSpPr>
        <p:spPr>
          <a:xfrm>
            <a:off x="431800" y="7366154"/>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11</a:t>
            </a:fld>
            <a:endParaRPr sz="1000" b="0" i="0" dirty="0">
              <a:solidFill>
                <a:schemeClr val="dk1"/>
              </a:solidFill>
              <a:latin typeface="Verdana"/>
              <a:ea typeface="Verdana"/>
              <a:cs typeface="Verdana"/>
              <a:sym typeface="Verdana"/>
            </a:endParaRPr>
          </a:p>
        </p:txBody>
      </p:sp>
      <p:sp>
        <p:nvSpPr>
          <p:cNvPr id="9" name="Rectangle 8">
            <a:extLst>
              <a:ext uri="{FF2B5EF4-FFF2-40B4-BE49-F238E27FC236}">
                <a16:creationId xmlns:a16="http://schemas.microsoft.com/office/drawing/2014/main" id="{8B05BB37-6F08-4C56-AFEA-77E52971F23D}"/>
              </a:ext>
            </a:extLst>
          </p:cNvPr>
          <p:cNvSpPr/>
          <p:nvPr/>
        </p:nvSpPr>
        <p:spPr>
          <a:xfrm>
            <a:off x="5421787" y="1613140"/>
            <a:ext cx="4414539" cy="977191"/>
          </a:xfrm>
          <a:prstGeom prst="rect">
            <a:avLst/>
          </a:prstGeom>
        </p:spPr>
        <p:txBody>
          <a:bodyPr wrap="square">
            <a:spAutoFit/>
          </a:bodyPr>
          <a:lstStyle/>
          <a:p>
            <a:pPr algn="ctr"/>
            <a:r>
              <a:rPr lang="en-US" sz="1100" b="1" dirty="0">
                <a:solidFill>
                  <a:schemeClr val="dk1"/>
                </a:solidFill>
                <a:latin typeface="Verdana"/>
                <a:ea typeface="Verdana"/>
                <a:cs typeface="Verdana"/>
                <a:sym typeface="Verdana"/>
              </a:rPr>
              <a:t>Data from Google Analytics 1/1/2024 - 9/30/2024</a:t>
            </a:r>
          </a:p>
          <a:p>
            <a:pPr algn="ctr"/>
            <a:endParaRPr lang="en-US" sz="1050" dirty="0">
              <a:solidFill>
                <a:schemeClr val="dk1"/>
              </a:solidFill>
              <a:latin typeface="Verdana"/>
              <a:ea typeface="Verdana"/>
              <a:sym typeface="Verdana"/>
            </a:endParaRPr>
          </a:p>
          <a:p>
            <a:pPr algn="ctr"/>
            <a:r>
              <a:rPr lang="en-US" sz="1200" b="1" dirty="0">
                <a:solidFill>
                  <a:schemeClr val="dk1"/>
                </a:solidFill>
                <a:latin typeface="Verdana"/>
                <a:ea typeface="Verdana"/>
                <a:sym typeface="Verdana"/>
              </a:rPr>
              <a:t>Monthly Averages:</a:t>
            </a:r>
          </a:p>
          <a:p>
            <a:pPr algn="ctr"/>
            <a:r>
              <a:rPr lang="en-US" sz="1200" dirty="0">
                <a:solidFill>
                  <a:schemeClr val="dk1"/>
                </a:solidFill>
                <a:latin typeface="Verdana"/>
                <a:ea typeface="Verdana"/>
                <a:sym typeface="Verdana"/>
              </a:rPr>
              <a:t>Users:        58,441</a:t>
            </a:r>
          </a:p>
          <a:p>
            <a:pPr algn="ctr"/>
            <a:r>
              <a:rPr lang="en-US" sz="1200" dirty="0">
                <a:solidFill>
                  <a:schemeClr val="dk1"/>
                </a:solidFill>
                <a:latin typeface="Verdana"/>
                <a:ea typeface="Verdana"/>
                <a:sym typeface="Verdana"/>
              </a:rPr>
              <a:t>Pageviews:  210,053</a:t>
            </a:r>
            <a:endParaRPr lang="en-US" sz="1200" dirty="0"/>
          </a:p>
        </p:txBody>
      </p:sp>
      <p:grpSp>
        <p:nvGrpSpPr>
          <p:cNvPr id="259" name="Group 258">
            <a:extLst>
              <a:ext uri="{FF2B5EF4-FFF2-40B4-BE49-F238E27FC236}">
                <a16:creationId xmlns:a16="http://schemas.microsoft.com/office/drawing/2014/main" id="{A7ECA05A-9EEF-ECEC-E34A-8306A92E1181}"/>
              </a:ext>
            </a:extLst>
          </p:cNvPr>
          <p:cNvGrpSpPr/>
          <p:nvPr/>
        </p:nvGrpSpPr>
        <p:grpSpPr>
          <a:xfrm>
            <a:off x="899493" y="1107217"/>
            <a:ext cx="2960606" cy="5522252"/>
            <a:chOff x="901830" y="1383268"/>
            <a:chExt cx="3075488" cy="5457738"/>
          </a:xfrm>
        </p:grpSpPr>
        <p:grpSp>
          <p:nvGrpSpPr>
            <p:cNvPr id="258" name="Group 257">
              <a:extLst>
                <a:ext uri="{FF2B5EF4-FFF2-40B4-BE49-F238E27FC236}">
                  <a16:creationId xmlns:a16="http://schemas.microsoft.com/office/drawing/2014/main" id="{4172AE9C-2AF8-8CA0-8863-9F7035441BBA}"/>
                </a:ext>
              </a:extLst>
            </p:cNvPr>
            <p:cNvGrpSpPr/>
            <p:nvPr/>
          </p:nvGrpSpPr>
          <p:grpSpPr>
            <a:xfrm>
              <a:off x="901830" y="1383268"/>
              <a:ext cx="3075488" cy="5457738"/>
              <a:chOff x="901830" y="1383268"/>
              <a:chExt cx="3075488" cy="5457738"/>
            </a:xfrm>
          </p:grpSpPr>
          <p:pic>
            <p:nvPicPr>
              <p:cNvPr id="3" name="Picture 2">
                <a:extLst>
                  <a:ext uri="{FF2B5EF4-FFF2-40B4-BE49-F238E27FC236}">
                    <a16:creationId xmlns:a16="http://schemas.microsoft.com/office/drawing/2014/main" id="{EBA612A6-9B5E-3C84-E949-6915AEF8A0A0}"/>
                  </a:ext>
                </a:extLst>
              </p:cNvPr>
              <p:cNvPicPr>
                <a:picLocks noChangeAspect="1"/>
              </p:cNvPicPr>
              <p:nvPr/>
            </p:nvPicPr>
            <p:blipFill rotWithShape="1">
              <a:blip r:embed="rId5"/>
              <a:srcRect l="-1" r="-36059" b="59813"/>
              <a:stretch/>
            </p:blipFill>
            <p:spPr>
              <a:xfrm>
                <a:off x="901830" y="1383268"/>
                <a:ext cx="3075488" cy="5457738"/>
              </a:xfrm>
              <a:prstGeom prst="rect">
                <a:avLst/>
              </a:prstGeom>
            </p:spPr>
          </p:pic>
          <p:grpSp>
            <p:nvGrpSpPr>
              <p:cNvPr id="20" name="Group 19">
                <a:extLst>
                  <a:ext uri="{FF2B5EF4-FFF2-40B4-BE49-F238E27FC236}">
                    <a16:creationId xmlns:a16="http://schemas.microsoft.com/office/drawing/2014/main" id="{0D9CEFB3-FD92-FD78-B9F7-5AB5697C4EE3}"/>
                  </a:ext>
                </a:extLst>
              </p:cNvPr>
              <p:cNvGrpSpPr/>
              <p:nvPr/>
            </p:nvGrpSpPr>
            <p:grpSpPr>
              <a:xfrm>
                <a:off x="1359878" y="2673644"/>
                <a:ext cx="1297597" cy="169277"/>
                <a:chOff x="3722078" y="1998321"/>
                <a:chExt cx="1297597" cy="169277"/>
              </a:xfrm>
            </p:grpSpPr>
            <p:sp>
              <p:nvSpPr>
                <p:cNvPr id="81" name="Rectangle 80">
                  <a:extLst>
                    <a:ext uri="{FF2B5EF4-FFF2-40B4-BE49-F238E27FC236}">
                      <a16:creationId xmlns:a16="http://schemas.microsoft.com/office/drawing/2014/main" id="{E46553EC-E94F-4DD0-A1DF-31FD4EAFB6C1}"/>
                    </a:ext>
                  </a:extLst>
                </p:cNvPr>
                <p:cNvSpPr/>
                <p:nvPr/>
              </p:nvSpPr>
              <p:spPr>
                <a:xfrm>
                  <a:off x="3722078" y="1999652"/>
                  <a:ext cx="1297597" cy="15123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2B3BFA74-489A-400A-985C-20A2712AF66F}"/>
                    </a:ext>
                  </a:extLst>
                </p:cNvPr>
                <p:cNvSpPr txBox="1"/>
                <p:nvPr/>
              </p:nvSpPr>
              <p:spPr>
                <a:xfrm>
                  <a:off x="3972372" y="1998321"/>
                  <a:ext cx="875930" cy="169277"/>
                </a:xfrm>
                <a:prstGeom prst="rect">
                  <a:avLst/>
                </a:prstGeom>
                <a:noFill/>
              </p:spPr>
              <p:txBody>
                <a:bodyPr wrap="square" rtlCol="0">
                  <a:spAutoFit/>
                </a:bodyPr>
                <a:lstStyle/>
                <a:p>
                  <a:r>
                    <a:rPr lang="en-US" sz="500" dirty="0">
                      <a:solidFill>
                        <a:schemeClr val="bg1"/>
                      </a:solidFill>
                    </a:rPr>
                    <a:t>TOP LEADERBOARD</a:t>
                  </a:r>
                </a:p>
              </p:txBody>
            </p:sp>
          </p:grpSp>
        </p:grpSp>
        <p:grpSp>
          <p:nvGrpSpPr>
            <p:cNvPr id="24" name="Group 23">
              <a:extLst>
                <a:ext uri="{FF2B5EF4-FFF2-40B4-BE49-F238E27FC236}">
                  <a16:creationId xmlns:a16="http://schemas.microsoft.com/office/drawing/2014/main" id="{80BE7FB3-B43C-C5E9-AF3B-1B636AE256A4}"/>
                </a:ext>
              </a:extLst>
            </p:cNvPr>
            <p:cNvGrpSpPr/>
            <p:nvPr/>
          </p:nvGrpSpPr>
          <p:grpSpPr>
            <a:xfrm>
              <a:off x="2588125" y="4632848"/>
              <a:ext cx="557785" cy="447675"/>
              <a:chOff x="4939164" y="3989105"/>
              <a:chExt cx="557785" cy="447675"/>
            </a:xfrm>
          </p:grpSpPr>
          <p:sp>
            <p:nvSpPr>
              <p:cNvPr id="94" name="Rectangle 93">
                <a:extLst>
                  <a:ext uri="{FF2B5EF4-FFF2-40B4-BE49-F238E27FC236}">
                    <a16:creationId xmlns:a16="http://schemas.microsoft.com/office/drawing/2014/main" id="{E33E3782-8295-4750-8BCE-0C5B15A1F616}"/>
                  </a:ext>
                </a:extLst>
              </p:cNvPr>
              <p:cNvSpPr/>
              <p:nvPr/>
            </p:nvSpPr>
            <p:spPr>
              <a:xfrm>
                <a:off x="4963241" y="3989105"/>
                <a:ext cx="509631" cy="44767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20532AF0-05C2-4E1E-91E8-D3F9858B3A80}"/>
                  </a:ext>
                </a:extLst>
              </p:cNvPr>
              <p:cNvSpPr txBox="1"/>
              <p:nvPr/>
            </p:nvSpPr>
            <p:spPr>
              <a:xfrm>
                <a:off x="4939164" y="4060358"/>
                <a:ext cx="557785" cy="319390"/>
              </a:xfrm>
              <a:prstGeom prst="rect">
                <a:avLst/>
              </a:prstGeom>
              <a:noFill/>
            </p:spPr>
            <p:txBody>
              <a:bodyPr wrap="square" rtlCol="0">
                <a:spAutoFit/>
              </a:bodyPr>
              <a:lstStyle/>
              <a:p>
                <a:pPr algn="ctr"/>
                <a:r>
                  <a:rPr lang="en-US" sz="500" dirty="0">
                    <a:solidFill>
                      <a:schemeClr val="bg1"/>
                    </a:solidFill>
                  </a:rPr>
                  <a:t>OPEN MIC SPONSOR BIG BOX</a:t>
                </a:r>
              </a:p>
            </p:txBody>
          </p:sp>
        </p:grpSp>
      </p:grpSp>
      <p:sp>
        <p:nvSpPr>
          <p:cNvPr id="96" name="TextBox 95">
            <a:extLst>
              <a:ext uri="{FF2B5EF4-FFF2-40B4-BE49-F238E27FC236}">
                <a16:creationId xmlns:a16="http://schemas.microsoft.com/office/drawing/2014/main" id="{33596987-2EF8-4E99-816B-D5CB7F195A7D}"/>
              </a:ext>
            </a:extLst>
          </p:cNvPr>
          <p:cNvSpPr txBox="1"/>
          <p:nvPr/>
        </p:nvSpPr>
        <p:spPr>
          <a:xfrm>
            <a:off x="8790407" y="1424945"/>
            <a:ext cx="433326" cy="230832"/>
          </a:xfrm>
          <a:prstGeom prst="rect">
            <a:avLst/>
          </a:prstGeom>
          <a:noFill/>
        </p:spPr>
        <p:txBody>
          <a:bodyPr wrap="square" rtlCol="0">
            <a:spAutoFit/>
          </a:bodyPr>
          <a:lstStyle/>
          <a:p>
            <a:pPr algn="ctr"/>
            <a:r>
              <a:rPr lang="en-US" sz="300" dirty="0">
                <a:solidFill>
                  <a:schemeClr val="bg1"/>
                </a:solidFill>
              </a:rPr>
              <a:t>OPINION SPONSOR BIG BOX</a:t>
            </a:r>
          </a:p>
        </p:txBody>
      </p:sp>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84870E6A-45BC-4CD5-8C58-480BC9393654}"/>
                  </a:ext>
                </a:extLst>
              </p14:cNvPr>
              <p14:cNvContentPartPr/>
              <p14:nvPr/>
            </p14:nvContentPartPr>
            <p14:xfrm>
              <a:off x="6679826" y="6804249"/>
              <a:ext cx="54360" cy="30600"/>
            </p14:xfrm>
          </p:contentPart>
        </mc:Choice>
        <mc:Fallback xmlns="">
          <p:pic>
            <p:nvPicPr>
              <p:cNvPr id="4" name="Ink 3">
                <a:extLst>
                  <a:ext uri="{FF2B5EF4-FFF2-40B4-BE49-F238E27FC236}">
                    <a16:creationId xmlns:a16="http://schemas.microsoft.com/office/drawing/2014/main" id="{84870E6A-45BC-4CD5-8C58-480BC9393654}"/>
                  </a:ext>
                </a:extLst>
              </p:cNvPr>
              <p:cNvPicPr/>
              <p:nvPr/>
            </p:nvPicPr>
            <p:blipFill>
              <a:blip r:embed="rId14"/>
              <a:stretch>
                <a:fillRect/>
              </a:stretch>
            </p:blipFill>
            <p:spPr>
              <a:xfrm>
                <a:off x="6660746" y="6785169"/>
                <a:ext cx="9216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5" name="Ink 4">
                <a:extLst>
                  <a:ext uri="{FF2B5EF4-FFF2-40B4-BE49-F238E27FC236}">
                    <a16:creationId xmlns:a16="http://schemas.microsoft.com/office/drawing/2014/main" id="{8BF2DB95-A36D-4148-8628-138B5511248E}"/>
                  </a:ext>
                </a:extLst>
              </p14:cNvPr>
              <p14:cNvContentPartPr/>
              <p14:nvPr/>
            </p14:nvContentPartPr>
            <p14:xfrm>
              <a:off x="6699986" y="6905049"/>
              <a:ext cx="70920" cy="15840"/>
            </p14:xfrm>
          </p:contentPart>
        </mc:Choice>
        <mc:Fallback xmlns="">
          <p:pic>
            <p:nvPicPr>
              <p:cNvPr id="5" name="Ink 4">
                <a:extLst>
                  <a:ext uri="{FF2B5EF4-FFF2-40B4-BE49-F238E27FC236}">
                    <a16:creationId xmlns:a16="http://schemas.microsoft.com/office/drawing/2014/main" id="{8BF2DB95-A36D-4148-8628-138B5511248E}"/>
                  </a:ext>
                </a:extLst>
              </p:cNvPr>
              <p:cNvPicPr/>
              <p:nvPr/>
            </p:nvPicPr>
            <p:blipFill>
              <a:blip r:embed="rId16"/>
              <a:stretch>
                <a:fillRect/>
              </a:stretch>
            </p:blipFill>
            <p:spPr>
              <a:xfrm>
                <a:off x="6680906" y="6885969"/>
                <a:ext cx="108720" cy="536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1" name="Ink 10">
                <a:extLst>
                  <a:ext uri="{FF2B5EF4-FFF2-40B4-BE49-F238E27FC236}">
                    <a16:creationId xmlns:a16="http://schemas.microsoft.com/office/drawing/2014/main" id="{C34F5B6F-A0A7-4016-A46F-1ED4EC5B6A94}"/>
                  </a:ext>
                </a:extLst>
              </p14:cNvPr>
              <p14:cNvContentPartPr/>
              <p14:nvPr/>
            </p14:nvContentPartPr>
            <p14:xfrm>
              <a:off x="6616106" y="6619209"/>
              <a:ext cx="60840" cy="20520"/>
            </p14:xfrm>
          </p:contentPart>
        </mc:Choice>
        <mc:Fallback xmlns="">
          <p:pic>
            <p:nvPicPr>
              <p:cNvPr id="11" name="Ink 10">
                <a:extLst>
                  <a:ext uri="{FF2B5EF4-FFF2-40B4-BE49-F238E27FC236}">
                    <a16:creationId xmlns:a16="http://schemas.microsoft.com/office/drawing/2014/main" id="{C34F5B6F-A0A7-4016-A46F-1ED4EC5B6A94}"/>
                  </a:ext>
                </a:extLst>
              </p:cNvPr>
              <p:cNvPicPr/>
              <p:nvPr/>
            </p:nvPicPr>
            <p:blipFill>
              <a:blip r:embed="rId18"/>
              <a:stretch>
                <a:fillRect/>
              </a:stretch>
            </p:blipFill>
            <p:spPr>
              <a:xfrm>
                <a:off x="6597026" y="6600129"/>
                <a:ext cx="98640" cy="58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Ink 13">
                <a:extLst>
                  <a:ext uri="{FF2B5EF4-FFF2-40B4-BE49-F238E27FC236}">
                    <a16:creationId xmlns:a16="http://schemas.microsoft.com/office/drawing/2014/main" id="{9B9D33FC-59ED-40FB-BDC6-92C0E23A3EAD}"/>
                  </a:ext>
                </a:extLst>
              </p14:cNvPr>
              <p14:cNvContentPartPr/>
              <p14:nvPr/>
            </p14:nvContentPartPr>
            <p14:xfrm>
              <a:off x="7012466" y="6742329"/>
              <a:ext cx="128160" cy="8280"/>
            </p14:xfrm>
          </p:contentPart>
        </mc:Choice>
        <mc:Fallback xmlns="">
          <p:pic>
            <p:nvPicPr>
              <p:cNvPr id="14" name="Ink 13">
                <a:extLst>
                  <a:ext uri="{FF2B5EF4-FFF2-40B4-BE49-F238E27FC236}">
                    <a16:creationId xmlns:a16="http://schemas.microsoft.com/office/drawing/2014/main" id="{9B9D33FC-59ED-40FB-BDC6-92C0E23A3EAD}"/>
                  </a:ext>
                </a:extLst>
              </p:cNvPr>
              <p:cNvPicPr/>
              <p:nvPr/>
            </p:nvPicPr>
            <p:blipFill>
              <a:blip r:embed="rId20"/>
              <a:stretch>
                <a:fillRect/>
              </a:stretch>
            </p:blipFill>
            <p:spPr>
              <a:xfrm>
                <a:off x="6993386" y="6723249"/>
                <a:ext cx="165960" cy="46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6" name="Ink 15">
                <a:extLst>
                  <a:ext uri="{FF2B5EF4-FFF2-40B4-BE49-F238E27FC236}">
                    <a16:creationId xmlns:a16="http://schemas.microsoft.com/office/drawing/2014/main" id="{F02D3B95-08AC-459D-9703-03F13A9AFACE}"/>
                  </a:ext>
                </a:extLst>
              </p14:cNvPr>
              <p14:cNvContentPartPr/>
              <p14:nvPr/>
            </p14:nvContentPartPr>
            <p14:xfrm>
              <a:off x="7007066" y="6824409"/>
              <a:ext cx="83160" cy="43920"/>
            </p14:xfrm>
          </p:contentPart>
        </mc:Choice>
        <mc:Fallback xmlns="">
          <p:pic>
            <p:nvPicPr>
              <p:cNvPr id="16" name="Ink 15">
                <a:extLst>
                  <a:ext uri="{FF2B5EF4-FFF2-40B4-BE49-F238E27FC236}">
                    <a16:creationId xmlns:a16="http://schemas.microsoft.com/office/drawing/2014/main" id="{F02D3B95-08AC-459D-9703-03F13A9AFACE}"/>
                  </a:ext>
                </a:extLst>
              </p:cNvPr>
              <p:cNvPicPr/>
              <p:nvPr/>
            </p:nvPicPr>
            <p:blipFill>
              <a:blip r:embed="rId22"/>
              <a:stretch>
                <a:fillRect/>
              </a:stretch>
            </p:blipFill>
            <p:spPr>
              <a:xfrm>
                <a:off x="6987986" y="6805329"/>
                <a:ext cx="12096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Ink 18">
                <a:extLst>
                  <a:ext uri="{FF2B5EF4-FFF2-40B4-BE49-F238E27FC236}">
                    <a16:creationId xmlns:a16="http://schemas.microsoft.com/office/drawing/2014/main" id="{0C9D1CD2-525C-4154-808B-663415B05EC0}"/>
                  </a:ext>
                </a:extLst>
              </p14:cNvPr>
              <p14:cNvContentPartPr/>
              <p14:nvPr/>
            </p14:nvContentPartPr>
            <p14:xfrm>
              <a:off x="6619346" y="6871569"/>
              <a:ext cx="97920" cy="360"/>
            </p14:xfrm>
          </p:contentPart>
        </mc:Choice>
        <mc:Fallback xmlns="">
          <p:pic>
            <p:nvPicPr>
              <p:cNvPr id="19" name="Ink 18">
                <a:extLst>
                  <a:ext uri="{FF2B5EF4-FFF2-40B4-BE49-F238E27FC236}">
                    <a16:creationId xmlns:a16="http://schemas.microsoft.com/office/drawing/2014/main" id="{0C9D1CD2-525C-4154-808B-663415B05EC0}"/>
                  </a:ext>
                </a:extLst>
              </p:cNvPr>
              <p:cNvPicPr/>
              <p:nvPr/>
            </p:nvPicPr>
            <p:blipFill>
              <a:blip r:embed="rId24"/>
              <a:stretch>
                <a:fillRect/>
              </a:stretch>
            </p:blipFill>
            <p:spPr>
              <a:xfrm>
                <a:off x="6600266" y="6852489"/>
                <a:ext cx="13572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1" name="Ink 20">
                <a:extLst>
                  <a:ext uri="{FF2B5EF4-FFF2-40B4-BE49-F238E27FC236}">
                    <a16:creationId xmlns:a16="http://schemas.microsoft.com/office/drawing/2014/main" id="{F5706CB3-4E03-4C4E-BB47-7C560AB36579}"/>
                  </a:ext>
                </a:extLst>
              </p14:cNvPr>
              <p14:cNvContentPartPr/>
              <p14:nvPr/>
            </p14:nvContentPartPr>
            <p14:xfrm>
              <a:off x="7027226" y="7059849"/>
              <a:ext cx="110160" cy="64440"/>
            </p14:xfrm>
          </p:contentPart>
        </mc:Choice>
        <mc:Fallback xmlns="">
          <p:pic>
            <p:nvPicPr>
              <p:cNvPr id="21" name="Ink 20">
                <a:extLst>
                  <a:ext uri="{FF2B5EF4-FFF2-40B4-BE49-F238E27FC236}">
                    <a16:creationId xmlns:a16="http://schemas.microsoft.com/office/drawing/2014/main" id="{F5706CB3-4E03-4C4E-BB47-7C560AB36579}"/>
                  </a:ext>
                </a:extLst>
              </p:cNvPr>
              <p:cNvPicPr/>
              <p:nvPr/>
            </p:nvPicPr>
            <p:blipFill>
              <a:blip r:embed="rId26"/>
              <a:stretch>
                <a:fillRect/>
              </a:stretch>
            </p:blipFill>
            <p:spPr>
              <a:xfrm>
                <a:off x="7008146" y="7040769"/>
                <a:ext cx="147960" cy="1022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Ink 22">
                <a:extLst>
                  <a:ext uri="{FF2B5EF4-FFF2-40B4-BE49-F238E27FC236}">
                    <a16:creationId xmlns:a16="http://schemas.microsoft.com/office/drawing/2014/main" id="{9EC5924E-B738-42D1-B3B5-BBE71EC2A4DE}"/>
                  </a:ext>
                </a:extLst>
              </p14:cNvPr>
              <p14:cNvContentPartPr/>
              <p14:nvPr/>
            </p14:nvContentPartPr>
            <p14:xfrm>
              <a:off x="6980365" y="7003141"/>
              <a:ext cx="163080" cy="97200"/>
            </p14:xfrm>
          </p:contentPart>
        </mc:Choice>
        <mc:Fallback xmlns="">
          <p:pic>
            <p:nvPicPr>
              <p:cNvPr id="23" name="Ink 22">
                <a:extLst>
                  <a:ext uri="{FF2B5EF4-FFF2-40B4-BE49-F238E27FC236}">
                    <a16:creationId xmlns:a16="http://schemas.microsoft.com/office/drawing/2014/main" id="{9EC5924E-B738-42D1-B3B5-BBE71EC2A4DE}"/>
                  </a:ext>
                </a:extLst>
              </p:cNvPr>
              <p:cNvPicPr/>
              <p:nvPr/>
            </p:nvPicPr>
            <p:blipFill>
              <a:blip r:embed="rId28"/>
              <a:stretch>
                <a:fillRect/>
              </a:stretch>
            </p:blipFill>
            <p:spPr>
              <a:xfrm>
                <a:off x="6971365" y="6994141"/>
                <a:ext cx="180720" cy="114840"/>
              </a:xfrm>
              <a:prstGeom prst="rect">
                <a:avLst/>
              </a:prstGeom>
            </p:spPr>
          </p:pic>
        </mc:Fallback>
      </mc:AlternateContent>
      <p:pic>
        <p:nvPicPr>
          <p:cNvPr id="65" name="Picture 64" descr="A picture containing text, clipart&#10;&#10;Description automatically generated">
            <a:extLst>
              <a:ext uri="{FF2B5EF4-FFF2-40B4-BE49-F238E27FC236}">
                <a16:creationId xmlns:a16="http://schemas.microsoft.com/office/drawing/2014/main" id="{487863A4-5870-410E-B5A8-80FE6450D049}"/>
              </a:ext>
            </a:extLst>
          </p:cNvPr>
          <p:cNvPicPr>
            <a:picLocks noChangeAspect="1"/>
          </p:cNvPicPr>
          <p:nvPr/>
        </p:nvPicPr>
        <p:blipFill>
          <a:blip r:embed="rId29"/>
          <a:stretch>
            <a:fillRect/>
          </a:stretch>
        </p:blipFill>
        <p:spPr>
          <a:xfrm>
            <a:off x="6304945" y="6138383"/>
            <a:ext cx="3409950" cy="1495411"/>
          </a:xfrm>
          <a:prstGeom prst="rect">
            <a:avLst/>
          </a:prstGeom>
        </p:spPr>
      </p:pic>
      <p:sp>
        <p:nvSpPr>
          <p:cNvPr id="278" name="Google Shape;278;p12"/>
          <p:cNvSpPr/>
          <p:nvPr/>
        </p:nvSpPr>
        <p:spPr>
          <a:xfrm>
            <a:off x="8073914" y="5146624"/>
            <a:ext cx="1393724" cy="460181"/>
          </a:xfrm>
          <a:prstGeom prst="rect">
            <a:avLst/>
          </a:prstGeom>
          <a:blipFill rotWithShape="1">
            <a:blip r:embed="rId3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57" name="Picture 256">
            <a:extLst>
              <a:ext uri="{FF2B5EF4-FFF2-40B4-BE49-F238E27FC236}">
                <a16:creationId xmlns:a16="http://schemas.microsoft.com/office/drawing/2014/main" id="{AB45A556-48D9-928A-7827-E309B26AC930}"/>
              </a:ext>
            </a:extLst>
          </p:cNvPr>
          <p:cNvPicPr>
            <a:picLocks noChangeAspect="1"/>
          </p:cNvPicPr>
          <p:nvPr/>
        </p:nvPicPr>
        <p:blipFill rotWithShape="1">
          <a:blip r:embed="rId5"/>
          <a:srcRect t="39599" b="10103"/>
          <a:stretch/>
        </p:blipFill>
        <p:spPr>
          <a:xfrm>
            <a:off x="3336997" y="943489"/>
            <a:ext cx="1966458" cy="5942599"/>
          </a:xfrm>
          <a:prstGeom prst="rect">
            <a:avLst/>
          </a:prstGeom>
        </p:spPr>
      </p:pic>
      <p:sp>
        <p:nvSpPr>
          <p:cNvPr id="260" name="Rectangle 259">
            <a:extLst>
              <a:ext uri="{FF2B5EF4-FFF2-40B4-BE49-F238E27FC236}">
                <a16:creationId xmlns:a16="http://schemas.microsoft.com/office/drawing/2014/main" id="{B5395F93-7B92-489D-EA3D-4AD8A6CDEBB9}"/>
              </a:ext>
            </a:extLst>
          </p:cNvPr>
          <p:cNvSpPr/>
          <p:nvPr/>
        </p:nvSpPr>
        <p:spPr>
          <a:xfrm>
            <a:off x="3695663" y="6587132"/>
            <a:ext cx="1249126" cy="1530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1" name="TextBox 260">
            <a:extLst>
              <a:ext uri="{FF2B5EF4-FFF2-40B4-BE49-F238E27FC236}">
                <a16:creationId xmlns:a16="http://schemas.microsoft.com/office/drawing/2014/main" id="{94EA3543-195A-31D7-1088-E94EC2CF801A}"/>
              </a:ext>
            </a:extLst>
          </p:cNvPr>
          <p:cNvSpPr txBox="1"/>
          <p:nvPr/>
        </p:nvSpPr>
        <p:spPr>
          <a:xfrm>
            <a:off x="3692748" y="6579028"/>
            <a:ext cx="1249126" cy="169277"/>
          </a:xfrm>
          <a:prstGeom prst="rect">
            <a:avLst/>
          </a:prstGeom>
          <a:noFill/>
        </p:spPr>
        <p:txBody>
          <a:bodyPr wrap="square" rtlCol="0">
            <a:spAutoFit/>
          </a:bodyPr>
          <a:lstStyle/>
          <a:p>
            <a:pPr algn="ctr"/>
            <a:r>
              <a:rPr lang="en-US" sz="500" dirty="0">
                <a:solidFill>
                  <a:schemeClr val="bg1"/>
                </a:solidFill>
              </a:rPr>
              <a:t>BOTTOM LEADERBOARD</a:t>
            </a:r>
          </a:p>
        </p:txBody>
      </p:sp>
      <p:pic>
        <p:nvPicPr>
          <p:cNvPr id="30" name="Picture 29">
            <a:extLst>
              <a:ext uri="{FF2B5EF4-FFF2-40B4-BE49-F238E27FC236}">
                <a16:creationId xmlns:a16="http://schemas.microsoft.com/office/drawing/2014/main" id="{C6C936C2-CC2E-0BAA-E9AA-96E0D1FEC0DC}"/>
              </a:ext>
            </a:extLst>
          </p:cNvPr>
          <p:cNvPicPr>
            <a:picLocks noChangeAspect="1"/>
          </p:cNvPicPr>
          <p:nvPr/>
        </p:nvPicPr>
        <p:blipFill>
          <a:blip r:embed="rId31"/>
          <a:stretch>
            <a:fillRect/>
          </a:stretch>
        </p:blipFill>
        <p:spPr>
          <a:xfrm>
            <a:off x="5873275" y="5107253"/>
            <a:ext cx="965926" cy="410889"/>
          </a:xfrm>
          <a:prstGeom prst="rect">
            <a:avLst/>
          </a:prstGeom>
        </p:spPr>
      </p:pic>
      <p:sp>
        <p:nvSpPr>
          <p:cNvPr id="31" name="TextBox 30">
            <a:extLst>
              <a:ext uri="{FF2B5EF4-FFF2-40B4-BE49-F238E27FC236}">
                <a16:creationId xmlns:a16="http://schemas.microsoft.com/office/drawing/2014/main" id="{763F6019-B044-2E7F-BDDA-0BC61342F5DE}"/>
              </a:ext>
            </a:extLst>
          </p:cNvPr>
          <p:cNvSpPr txBox="1"/>
          <p:nvPr/>
        </p:nvSpPr>
        <p:spPr>
          <a:xfrm>
            <a:off x="6770072" y="5183731"/>
            <a:ext cx="523461" cy="369332"/>
          </a:xfrm>
          <a:prstGeom prst="rect">
            <a:avLst/>
          </a:prstGeom>
          <a:noFill/>
        </p:spPr>
        <p:txBody>
          <a:bodyPr wrap="square" rtlCol="0">
            <a:spAutoFit/>
          </a:bodyPr>
          <a:lstStyle/>
          <a:p>
            <a:r>
              <a:rPr lang="en-US" sz="1800" b="1" dirty="0">
                <a:solidFill>
                  <a:schemeClr val="tx1">
                    <a:lumMod val="50000"/>
                    <a:lumOff val="50000"/>
                  </a:schemeClr>
                </a:solidFill>
              </a:rPr>
              <a:t>TV</a:t>
            </a:r>
          </a:p>
        </p:txBody>
      </p:sp>
      <p:sp>
        <p:nvSpPr>
          <p:cNvPr id="256" name="Rectangle 255">
            <a:extLst>
              <a:ext uri="{FF2B5EF4-FFF2-40B4-BE49-F238E27FC236}">
                <a16:creationId xmlns:a16="http://schemas.microsoft.com/office/drawing/2014/main" id="{32F572A7-AE5B-7F30-285B-B36A9A38CBA9}"/>
              </a:ext>
            </a:extLst>
          </p:cNvPr>
          <p:cNvSpPr/>
          <p:nvPr/>
        </p:nvSpPr>
        <p:spPr>
          <a:xfrm>
            <a:off x="5803490" y="5131876"/>
            <a:ext cx="1393724" cy="4601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a16="http://schemas.microsoft.com/office/drawing/2014/main" id="{2027B081-624F-7AB9-A88A-63932C77B56E}"/>
              </a:ext>
            </a:extLst>
          </p:cNvPr>
          <p:cNvSpPr/>
          <p:nvPr/>
        </p:nvSpPr>
        <p:spPr>
          <a:xfrm>
            <a:off x="4846918" y="1112810"/>
            <a:ext cx="409474" cy="341576"/>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5" name="TextBox 264">
            <a:extLst>
              <a:ext uri="{FF2B5EF4-FFF2-40B4-BE49-F238E27FC236}">
                <a16:creationId xmlns:a16="http://schemas.microsoft.com/office/drawing/2014/main" id="{2FF7B2BC-FFBA-C9D9-6E0F-5747D2F78F5C}"/>
              </a:ext>
            </a:extLst>
          </p:cNvPr>
          <p:cNvSpPr txBox="1"/>
          <p:nvPr/>
        </p:nvSpPr>
        <p:spPr>
          <a:xfrm>
            <a:off x="4780352" y="1122015"/>
            <a:ext cx="552100" cy="323165"/>
          </a:xfrm>
          <a:prstGeom prst="rect">
            <a:avLst/>
          </a:prstGeom>
          <a:noFill/>
        </p:spPr>
        <p:txBody>
          <a:bodyPr wrap="square">
            <a:spAutoFit/>
          </a:bodyPr>
          <a:lstStyle/>
          <a:p>
            <a:pPr algn="ctr"/>
            <a:r>
              <a:rPr lang="en-US" sz="500" dirty="0">
                <a:solidFill>
                  <a:schemeClr val="bg1"/>
                </a:solidFill>
              </a:rPr>
              <a:t>OPINION SPONSOR BIG BOX</a:t>
            </a:r>
          </a:p>
        </p:txBody>
      </p:sp>
      <p:sp>
        <p:nvSpPr>
          <p:cNvPr id="266" name="Rectangle 265">
            <a:extLst>
              <a:ext uri="{FF2B5EF4-FFF2-40B4-BE49-F238E27FC236}">
                <a16:creationId xmlns:a16="http://schemas.microsoft.com/office/drawing/2014/main" id="{38A9FC20-7D58-D85B-E749-03FD73971AF5}"/>
              </a:ext>
            </a:extLst>
          </p:cNvPr>
          <p:cNvSpPr/>
          <p:nvPr/>
        </p:nvSpPr>
        <p:spPr>
          <a:xfrm>
            <a:off x="4824252" y="3963082"/>
            <a:ext cx="449793" cy="9376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7" name="TextBox 266">
            <a:extLst>
              <a:ext uri="{FF2B5EF4-FFF2-40B4-BE49-F238E27FC236}">
                <a16:creationId xmlns:a16="http://schemas.microsoft.com/office/drawing/2014/main" id="{23999344-2C89-36A9-F80B-E3019308C8E2}"/>
              </a:ext>
            </a:extLst>
          </p:cNvPr>
          <p:cNvSpPr txBox="1"/>
          <p:nvPr/>
        </p:nvSpPr>
        <p:spPr>
          <a:xfrm>
            <a:off x="4810255" y="4241585"/>
            <a:ext cx="492293" cy="323165"/>
          </a:xfrm>
          <a:prstGeom prst="rect">
            <a:avLst/>
          </a:prstGeom>
          <a:noFill/>
        </p:spPr>
        <p:txBody>
          <a:bodyPr wrap="square" rtlCol="0">
            <a:spAutoFit/>
          </a:bodyPr>
          <a:lstStyle/>
          <a:p>
            <a:pPr algn="ctr"/>
            <a:r>
              <a:rPr lang="en-US" sz="500" dirty="0">
                <a:solidFill>
                  <a:schemeClr val="bg1"/>
                </a:solidFill>
              </a:rPr>
              <a:t>LOWER HALF PAGE</a:t>
            </a:r>
          </a:p>
        </p:txBody>
      </p:sp>
      <p:sp>
        <p:nvSpPr>
          <p:cNvPr id="268" name="Rectangle 267">
            <a:extLst>
              <a:ext uri="{FF2B5EF4-FFF2-40B4-BE49-F238E27FC236}">
                <a16:creationId xmlns:a16="http://schemas.microsoft.com/office/drawing/2014/main" id="{F030A60A-8512-3B00-B51B-5924E652F364}"/>
              </a:ext>
            </a:extLst>
          </p:cNvPr>
          <p:cNvSpPr/>
          <p:nvPr/>
        </p:nvSpPr>
        <p:spPr>
          <a:xfrm>
            <a:off x="4836204" y="5628682"/>
            <a:ext cx="437545" cy="37767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9" name="TextBox 268">
            <a:extLst>
              <a:ext uri="{FF2B5EF4-FFF2-40B4-BE49-F238E27FC236}">
                <a16:creationId xmlns:a16="http://schemas.microsoft.com/office/drawing/2014/main" id="{D14F5A90-4674-CB15-6262-2003F3F7A3D0}"/>
              </a:ext>
            </a:extLst>
          </p:cNvPr>
          <p:cNvSpPr txBox="1"/>
          <p:nvPr/>
        </p:nvSpPr>
        <p:spPr>
          <a:xfrm>
            <a:off x="4787709" y="5655935"/>
            <a:ext cx="522878" cy="323165"/>
          </a:xfrm>
          <a:prstGeom prst="rect">
            <a:avLst/>
          </a:prstGeom>
          <a:noFill/>
        </p:spPr>
        <p:txBody>
          <a:bodyPr wrap="square" rtlCol="0">
            <a:spAutoFit/>
          </a:bodyPr>
          <a:lstStyle/>
          <a:p>
            <a:pPr algn="ctr"/>
            <a:r>
              <a:rPr lang="en-US" sz="500" dirty="0">
                <a:solidFill>
                  <a:schemeClr val="bg1"/>
                </a:solidFill>
              </a:rPr>
              <a:t>AGRI-PULSE TV BIG BOX</a:t>
            </a:r>
          </a:p>
        </p:txBody>
      </p:sp>
      <p:sp>
        <p:nvSpPr>
          <p:cNvPr id="271" name="TextBox 270">
            <a:extLst>
              <a:ext uri="{FF2B5EF4-FFF2-40B4-BE49-F238E27FC236}">
                <a16:creationId xmlns:a16="http://schemas.microsoft.com/office/drawing/2014/main" id="{32B465B3-732B-3B67-133A-A026A9D3DA1F}"/>
              </a:ext>
            </a:extLst>
          </p:cNvPr>
          <p:cNvSpPr txBox="1"/>
          <p:nvPr/>
        </p:nvSpPr>
        <p:spPr>
          <a:xfrm>
            <a:off x="3540623" y="1583327"/>
            <a:ext cx="152400" cy="169277"/>
          </a:xfrm>
          <a:prstGeom prst="rect">
            <a:avLst/>
          </a:prstGeom>
          <a:noFill/>
        </p:spPr>
        <p:txBody>
          <a:bodyPr wrap="square" rtlCol="0">
            <a:spAutoFit/>
          </a:bodyPr>
          <a:lstStyle/>
          <a:p>
            <a:pPr algn="ctr"/>
            <a:r>
              <a:rPr lang="en-US" sz="500" dirty="0">
                <a:solidFill>
                  <a:schemeClr val="bg1"/>
                </a:solidFill>
              </a:rPr>
              <a:t>D</a:t>
            </a:r>
          </a:p>
        </p:txBody>
      </p:sp>
      <p:sp>
        <p:nvSpPr>
          <p:cNvPr id="282" name="TextBox 281">
            <a:extLst>
              <a:ext uri="{FF2B5EF4-FFF2-40B4-BE49-F238E27FC236}">
                <a16:creationId xmlns:a16="http://schemas.microsoft.com/office/drawing/2014/main" id="{FE9D724D-EA37-3704-8EE4-FCA813FA7CF9}"/>
              </a:ext>
            </a:extLst>
          </p:cNvPr>
          <p:cNvSpPr txBox="1"/>
          <p:nvPr/>
        </p:nvSpPr>
        <p:spPr>
          <a:xfrm>
            <a:off x="4314969" y="1581472"/>
            <a:ext cx="152400" cy="169277"/>
          </a:xfrm>
          <a:prstGeom prst="rect">
            <a:avLst/>
          </a:prstGeom>
          <a:noFill/>
        </p:spPr>
        <p:txBody>
          <a:bodyPr wrap="square" rtlCol="0">
            <a:spAutoFit/>
          </a:bodyPr>
          <a:lstStyle/>
          <a:p>
            <a:pPr algn="ctr"/>
            <a:r>
              <a:rPr lang="en-US" sz="500" dirty="0">
                <a:solidFill>
                  <a:schemeClr val="bg1"/>
                </a:solidFill>
              </a:rPr>
              <a:t>D</a:t>
            </a:r>
          </a:p>
        </p:txBody>
      </p:sp>
      <p:sp>
        <p:nvSpPr>
          <p:cNvPr id="283" name="TextBox 282">
            <a:extLst>
              <a:ext uri="{FF2B5EF4-FFF2-40B4-BE49-F238E27FC236}">
                <a16:creationId xmlns:a16="http://schemas.microsoft.com/office/drawing/2014/main" id="{9E453CA6-4A61-20AD-BF62-F9DE14CC6CD7}"/>
              </a:ext>
            </a:extLst>
          </p:cNvPr>
          <p:cNvSpPr txBox="1"/>
          <p:nvPr/>
        </p:nvSpPr>
        <p:spPr>
          <a:xfrm>
            <a:off x="4693161" y="1578085"/>
            <a:ext cx="152400" cy="169277"/>
          </a:xfrm>
          <a:prstGeom prst="rect">
            <a:avLst/>
          </a:prstGeom>
          <a:noFill/>
        </p:spPr>
        <p:txBody>
          <a:bodyPr wrap="square" rtlCol="0">
            <a:spAutoFit/>
          </a:bodyPr>
          <a:lstStyle/>
          <a:p>
            <a:pPr algn="ctr"/>
            <a:r>
              <a:rPr lang="en-US" sz="500" dirty="0">
                <a:solidFill>
                  <a:schemeClr val="bg1"/>
                </a:solidFill>
              </a:rPr>
              <a:t>D</a:t>
            </a:r>
          </a:p>
        </p:txBody>
      </p:sp>
      <p:sp>
        <p:nvSpPr>
          <p:cNvPr id="284" name="TextBox 283">
            <a:extLst>
              <a:ext uri="{FF2B5EF4-FFF2-40B4-BE49-F238E27FC236}">
                <a16:creationId xmlns:a16="http://schemas.microsoft.com/office/drawing/2014/main" id="{3D21FCF9-2F81-F8BE-307D-E629FC9F1960}"/>
              </a:ext>
            </a:extLst>
          </p:cNvPr>
          <p:cNvSpPr txBox="1"/>
          <p:nvPr/>
        </p:nvSpPr>
        <p:spPr>
          <a:xfrm>
            <a:off x="5103992" y="1578084"/>
            <a:ext cx="152400" cy="169277"/>
          </a:xfrm>
          <a:prstGeom prst="rect">
            <a:avLst/>
          </a:prstGeom>
          <a:noFill/>
        </p:spPr>
        <p:txBody>
          <a:bodyPr wrap="square" rtlCol="0">
            <a:spAutoFit/>
          </a:bodyPr>
          <a:lstStyle/>
          <a:p>
            <a:pPr algn="ctr"/>
            <a:r>
              <a:rPr lang="en-US" sz="500" dirty="0">
                <a:solidFill>
                  <a:schemeClr val="bg1"/>
                </a:solidFill>
              </a:rPr>
              <a:t>D</a:t>
            </a:r>
          </a:p>
        </p:txBody>
      </p:sp>
      <p:sp>
        <p:nvSpPr>
          <p:cNvPr id="67" name="Rectangle 66">
            <a:extLst>
              <a:ext uri="{FF2B5EF4-FFF2-40B4-BE49-F238E27FC236}">
                <a16:creationId xmlns:a16="http://schemas.microsoft.com/office/drawing/2014/main" id="{0F70AECF-F72D-DF45-B4B2-8352DFE63270}"/>
              </a:ext>
            </a:extLst>
          </p:cNvPr>
          <p:cNvSpPr/>
          <p:nvPr/>
        </p:nvSpPr>
        <p:spPr>
          <a:xfrm>
            <a:off x="4312271" y="1609467"/>
            <a:ext cx="164196" cy="1166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9BE46F93-0477-4441-7305-7A93A805A482}"/>
              </a:ext>
            </a:extLst>
          </p:cNvPr>
          <p:cNvSpPr/>
          <p:nvPr/>
        </p:nvSpPr>
        <p:spPr>
          <a:xfrm>
            <a:off x="4698254" y="1607770"/>
            <a:ext cx="164196" cy="1166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208C8529-AF6E-30D8-6BD5-BB6BE447F4C1}"/>
              </a:ext>
            </a:extLst>
          </p:cNvPr>
          <p:cNvSpPr/>
          <p:nvPr/>
        </p:nvSpPr>
        <p:spPr>
          <a:xfrm>
            <a:off x="5095868" y="1607769"/>
            <a:ext cx="164196" cy="1166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64F45A65-7E42-3FA4-425A-7C0C3853F767}"/>
              </a:ext>
            </a:extLst>
          </p:cNvPr>
          <p:cNvSpPr/>
          <p:nvPr/>
        </p:nvSpPr>
        <p:spPr>
          <a:xfrm>
            <a:off x="3539775" y="1608150"/>
            <a:ext cx="164196" cy="11291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E8F9E803-BC65-746D-1D0B-59FFE3C6CC59}"/>
              </a:ext>
            </a:extLst>
          </p:cNvPr>
          <p:cNvSpPr/>
          <p:nvPr/>
        </p:nvSpPr>
        <p:spPr>
          <a:xfrm>
            <a:off x="3922494" y="1604382"/>
            <a:ext cx="164196" cy="11667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TextBox 72">
            <a:extLst>
              <a:ext uri="{FF2B5EF4-FFF2-40B4-BE49-F238E27FC236}">
                <a16:creationId xmlns:a16="http://schemas.microsoft.com/office/drawing/2014/main" id="{C889DE56-7075-BEBA-75DA-B0ACF8135595}"/>
              </a:ext>
            </a:extLst>
          </p:cNvPr>
          <p:cNvSpPr txBox="1"/>
          <p:nvPr/>
        </p:nvSpPr>
        <p:spPr>
          <a:xfrm>
            <a:off x="3513181" y="1582240"/>
            <a:ext cx="177908" cy="169277"/>
          </a:xfrm>
          <a:prstGeom prst="rect">
            <a:avLst/>
          </a:prstGeom>
          <a:noFill/>
        </p:spPr>
        <p:txBody>
          <a:bodyPr wrap="square">
            <a:spAutoFit/>
          </a:bodyPr>
          <a:lstStyle/>
          <a:p>
            <a:r>
              <a:rPr lang="en-US" sz="500" dirty="0">
                <a:solidFill>
                  <a:schemeClr val="bg1"/>
                </a:solidFill>
              </a:rPr>
              <a:t>D</a:t>
            </a:r>
            <a:endParaRPr lang="en-US" sz="500" dirty="0"/>
          </a:p>
        </p:txBody>
      </p:sp>
      <p:sp>
        <p:nvSpPr>
          <p:cNvPr id="74" name="TextBox 73">
            <a:extLst>
              <a:ext uri="{FF2B5EF4-FFF2-40B4-BE49-F238E27FC236}">
                <a16:creationId xmlns:a16="http://schemas.microsoft.com/office/drawing/2014/main" id="{944F7A17-32CC-722B-56E1-70D9D8E7CEA0}"/>
              </a:ext>
            </a:extLst>
          </p:cNvPr>
          <p:cNvSpPr txBox="1"/>
          <p:nvPr/>
        </p:nvSpPr>
        <p:spPr>
          <a:xfrm>
            <a:off x="3902090" y="1580213"/>
            <a:ext cx="177908" cy="169277"/>
          </a:xfrm>
          <a:prstGeom prst="rect">
            <a:avLst/>
          </a:prstGeom>
          <a:noFill/>
        </p:spPr>
        <p:txBody>
          <a:bodyPr wrap="square">
            <a:spAutoFit/>
          </a:bodyPr>
          <a:lstStyle/>
          <a:p>
            <a:r>
              <a:rPr lang="en-US" sz="500" dirty="0">
                <a:solidFill>
                  <a:schemeClr val="bg1"/>
                </a:solidFill>
              </a:rPr>
              <a:t>R</a:t>
            </a:r>
            <a:endParaRPr lang="en-US" sz="500" dirty="0"/>
          </a:p>
        </p:txBody>
      </p:sp>
      <p:sp>
        <p:nvSpPr>
          <p:cNvPr id="75" name="TextBox 74">
            <a:extLst>
              <a:ext uri="{FF2B5EF4-FFF2-40B4-BE49-F238E27FC236}">
                <a16:creationId xmlns:a16="http://schemas.microsoft.com/office/drawing/2014/main" id="{C8037CB0-7F8D-5631-E6E3-B7BA9CA98431}"/>
              </a:ext>
            </a:extLst>
          </p:cNvPr>
          <p:cNvSpPr txBox="1"/>
          <p:nvPr/>
        </p:nvSpPr>
        <p:spPr>
          <a:xfrm>
            <a:off x="4297635" y="1582002"/>
            <a:ext cx="177908" cy="169277"/>
          </a:xfrm>
          <a:prstGeom prst="rect">
            <a:avLst/>
          </a:prstGeom>
          <a:noFill/>
        </p:spPr>
        <p:txBody>
          <a:bodyPr wrap="square">
            <a:spAutoFit/>
          </a:bodyPr>
          <a:lstStyle/>
          <a:p>
            <a:r>
              <a:rPr lang="en-US" sz="500" dirty="0">
                <a:solidFill>
                  <a:schemeClr val="bg1"/>
                </a:solidFill>
              </a:rPr>
              <a:t>I</a:t>
            </a:r>
            <a:endParaRPr lang="en-US" sz="500" dirty="0"/>
          </a:p>
        </p:txBody>
      </p:sp>
      <p:sp>
        <p:nvSpPr>
          <p:cNvPr id="76" name="TextBox 75">
            <a:extLst>
              <a:ext uri="{FF2B5EF4-FFF2-40B4-BE49-F238E27FC236}">
                <a16:creationId xmlns:a16="http://schemas.microsoft.com/office/drawing/2014/main" id="{AE965585-21D0-111F-7389-34CDFC273AF4}"/>
              </a:ext>
            </a:extLst>
          </p:cNvPr>
          <p:cNvSpPr txBox="1"/>
          <p:nvPr/>
        </p:nvSpPr>
        <p:spPr>
          <a:xfrm>
            <a:off x="4673207" y="1584169"/>
            <a:ext cx="177908" cy="169277"/>
          </a:xfrm>
          <a:prstGeom prst="rect">
            <a:avLst/>
          </a:prstGeom>
          <a:noFill/>
        </p:spPr>
        <p:txBody>
          <a:bodyPr wrap="square">
            <a:spAutoFit/>
          </a:bodyPr>
          <a:lstStyle/>
          <a:p>
            <a:r>
              <a:rPr lang="en-US" sz="500" dirty="0">
                <a:solidFill>
                  <a:schemeClr val="bg1"/>
                </a:solidFill>
              </a:rPr>
              <a:t>V</a:t>
            </a:r>
            <a:endParaRPr lang="en-US" sz="500" dirty="0"/>
          </a:p>
        </p:txBody>
      </p:sp>
      <p:sp>
        <p:nvSpPr>
          <p:cNvPr id="77" name="TextBox 76">
            <a:extLst>
              <a:ext uri="{FF2B5EF4-FFF2-40B4-BE49-F238E27FC236}">
                <a16:creationId xmlns:a16="http://schemas.microsoft.com/office/drawing/2014/main" id="{19D5D29A-45D1-D2B9-C31A-2EBEE8937F83}"/>
              </a:ext>
            </a:extLst>
          </p:cNvPr>
          <p:cNvSpPr txBox="1"/>
          <p:nvPr/>
        </p:nvSpPr>
        <p:spPr>
          <a:xfrm>
            <a:off x="5073923" y="1585072"/>
            <a:ext cx="177908" cy="169277"/>
          </a:xfrm>
          <a:prstGeom prst="rect">
            <a:avLst/>
          </a:prstGeom>
          <a:noFill/>
        </p:spPr>
        <p:txBody>
          <a:bodyPr wrap="square">
            <a:spAutoFit/>
          </a:bodyPr>
          <a:lstStyle/>
          <a:p>
            <a:r>
              <a:rPr lang="en-US" sz="500" dirty="0">
                <a:solidFill>
                  <a:schemeClr val="bg1"/>
                </a:solidFill>
              </a:rPr>
              <a:t>E</a:t>
            </a:r>
            <a:endParaRPr lang="en-US" sz="500" dirty="0"/>
          </a:p>
        </p:txBody>
      </p:sp>
      <p:sp>
        <p:nvSpPr>
          <p:cNvPr id="80" name="Rectangle 79">
            <a:extLst>
              <a:ext uri="{FF2B5EF4-FFF2-40B4-BE49-F238E27FC236}">
                <a16:creationId xmlns:a16="http://schemas.microsoft.com/office/drawing/2014/main" id="{6BABCB36-B4E3-F531-3C71-D043485CBA06}"/>
              </a:ext>
            </a:extLst>
          </p:cNvPr>
          <p:cNvSpPr/>
          <p:nvPr/>
        </p:nvSpPr>
        <p:spPr>
          <a:xfrm>
            <a:off x="4205629" y="2679383"/>
            <a:ext cx="444325" cy="36746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TextBox 77">
            <a:extLst>
              <a:ext uri="{FF2B5EF4-FFF2-40B4-BE49-F238E27FC236}">
                <a16:creationId xmlns:a16="http://schemas.microsoft.com/office/drawing/2014/main" id="{39E61186-6A37-A281-FA1F-E59666FC501E}"/>
              </a:ext>
            </a:extLst>
          </p:cNvPr>
          <p:cNvSpPr txBox="1"/>
          <p:nvPr/>
        </p:nvSpPr>
        <p:spPr>
          <a:xfrm>
            <a:off x="4160526" y="2763100"/>
            <a:ext cx="552100" cy="215444"/>
          </a:xfrm>
          <a:prstGeom prst="rect">
            <a:avLst/>
          </a:prstGeom>
          <a:noFill/>
        </p:spPr>
        <p:txBody>
          <a:bodyPr wrap="square">
            <a:spAutoFit/>
          </a:bodyPr>
          <a:lstStyle/>
          <a:p>
            <a:pPr algn="ctr"/>
            <a:r>
              <a:rPr lang="en-US" sz="400" dirty="0">
                <a:solidFill>
                  <a:schemeClr val="bg1"/>
                </a:solidFill>
              </a:rPr>
              <a:t>NEWSMAKERS SPONSOR</a:t>
            </a:r>
          </a:p>
        </p:txBody>
      </p:sp>
      <p:grpSp>
        <p:nvGrpSpPr>
          <p:cNvPr id="8" name="Group 7">
            <a:extLst>
              <a:ext uri="{FF2B5EF4-FFF2-40B4-BE49-F238E27FC236}">
                <a16:creationId xmlns:a16="http://schemas.microsoft.com/office/drawing/2014/main" id="{BA54C0D4-63F3-C22C-CFB5-3152CB1D2372}"/>
              </a:ext>
            </a:extLst>
          </p:cNvPr>
          <p:cNvGrpSpPr/>
          <p:nvPr/>
        </p:nvGrpSpPr>
        <p:grpSpPr>
          <a:xfrm>
            <a:off x="7876570" y="3934507"/>
            <a:ext cx="1640982" cy="647587"/>
            <a:chOff x="7876570" y="3908223"/>
            <a:chExt cx="1640982" cy="647587"/>
          </a:xfrm>
        </p:grpSpPr>
        <p:sp>
          <p:nvSpPr>
            <p:cNvPr id="2" name="TextBox 1">
              <a:extLst>
                <a:ext uri="{FF2B5EF4-FFF2-40B4-BE49-F238E27FC236}">
                  <a16:creationId xmlns:a16="http://schemas.microsoft.com/office/drawing/2014/main" id="{E0653597-C182-DBA9-17FB-F034AEB6BE7D}"/>
                </a:ext>
              </a:extLst>
            </p:cNvPr>
            <p:cNvSpPr txBox="1"/>
            <p:nvPr/>
          </p:nvSpPr>
          <p:spPr>
            <a:xfrm>
              <a:off x="7876570" y="3908223"/>
              <a:ext cx="1640982" cy="261610"/>
            </a:xfrm>
            <a:prstGeom prst="rect">
              <a:avLst/>
            </a:prstGeom>
            <a:noFill/>
          </p:spPr>
          <p:txBody>
            <a:bodyPr wrap="square" rtlCol="0">
              <a:spAutoFit/>
            </a:bodyPr>
            <a:lstStyle/>
            <a:p>
              <a:r>
                <a:rPr lang="en-US" sz="1100" dirty="0"/>
                <a:t>Avg. Session Duration</a:t>
              </a:r>
            </a:p>
          </p:txBody>
        </p:sp>
        <p:sp>
          <p:nvSpPr>
            <p:cNvPr id="7" name="TextBox 6">
              <a:extLst>
                <a:ext uri="{FF2B5EF4-FFF2-40B4-BE49-F238E27FC236}">
                  <a16:creationId xmlns:a16="http://schemas.microsoft.com/office/drawing/2014/main" id="{98B8CFD5-4295-DB6F-49B9-A566961565E7}"/>
                </a:ext>
              </a:extLst>
            </p:cNvPr>
            <p:cNvSpPr txBox="1"/>
            <p:nvPr/>
          </p:nvSpPr>
          <p:spPr>
            <a:xfrm>
              <a:off x="7876570" y="4155700"/>
              <a:ext cx="1437890" cy="400110"/>
            </a:xfrm>
            <a:prstGeom prst="rect">
              <a:avLst/>
            </a:prstGeom>
            <a:noFill/>
          </p:spPr>
          <p:txBody>
            <a:bodyPr wrap="square" rtlCol="0">
              <a:spAutoFit/>
            </a:bodyPr>
            <a:lstStyle/>
            <a:p>
              <a:r>
                <a:rPr lang="en-US" sz="2000" dirty="0"/>
                <a:t>03:25</a:t>
              </a:r>
            </a:p>
          </p:txBody>
        </p:sp>
      </p:grpSp>
      <p:sp>
        <p:nvSpPr>
          <p:cNvPr id="270" name="TextBox 269">
            <a:extLst>
              <a:ext uri="{FF2B5EF4-FFF2-40B4-BE49-F238E27FC236}">
                <a16:creationId xmlns:a16="http://schemas.microsoft.com/office/drawing/2014/main" id="{4E043F75-2B70-3AC3-9A07-F2FF944F3EFB}"/>
              </a:ext>
            </a:extLst>
          </p:cNvPr>
          <p:cNvSpPr txBox="1"/>
          <p:nvPr/>
        </p:nvSpPr>
        <p:spPr>
          <a:xfrm>
            <a:off x="5867857" y="2920723"/>
            <a:ext cx="1640982" cy="261610"/>
          </a:xfrm>
          <a:prstGeom prst="rect">
            <a:avLst/>
          </a:prstGeom>
          <a:noFill/>
        </p:spPr>
        <p:txBody>
          <a:bodyPr wrap="square" rtlCol="0">
            <a:spAutoFit/>
          </a:bodyPr>
          <a:lstStyle/>
          <a:p>
            <a:r>
              <a:rPr lang="en-US" sz="1100" dirty="0"/>
              <a:t>Users</a:t>
            </a:r>
          </a:p>
        </p:txBody>
      </p:sp>
      <p:sp>
        <p:nvSpPr>
          <p:cNvPr id="272" name="TextBox 271">
            <a:extLst>
              <a:ext uri="{FF2B5EF4-FFF2-40B4-BE49-F238E27FC236}">
                <a16:creationId xmlns:a16="http://schemas.microsoft.com/office/drawing/2014/main" id="{2B6AC020-E7A3-F4AE-AD4E-B226F14C8760}"/>
              </a:ext>
            </a:extLst>
          </p:cNvPr>
          <p:cNvSpPr txBox="1"/>
          <p:nvPr/>
        </p:nvSpPr>
        <p:spPr>
          <a:xfrm>
            <a:off x="5867857" y="3168200"/>
            <a:ext cx="1437890" cy="400110"/>
          </a:xfrm>
          <a:prstGeom prst="rect">
            <a:avLst/>
          </a:prstGeom>
          <a:noFill/>
        </p:spPr>
        <p:txBody>
          <a:bodyPr wrap="square" rtlCol="0">
            <a:spAutoFit/>
          </a:bodyPr>
          <a:lstStyle/>
          <a:p>
            <a:r>
              <a:rPr lang="en-US" sz="2000" dirty="0"/>
              <a:t>525,972</a:t>
            </a:r>
          </a:p>
        </p:txBody>
      </p:sp>
      <p:sp>
        <p:nvSpPr>
          <p:cNvPr id="273" name="TextBox 272">
            <a:extLst>
              <a:ext uri="{FF2B5EF4-FFF2-40B4-BE49-F238E27FC236}">
                <a16:creationId xmlns:a16="http://schemas.microsoft.com/office/drawing/2014/main" id="{3296F31B-A7EF-21AD-1748-659078E23967}"/>
              </a:ext>
            </a:extLst>
          </p:cNvPr>
          <p:cNvSpPr txBox="1"/>
          <p:nvPr/>
        </p:nvSpPr>
        <p:spPr>
          <a:xfrm>
            <a:off x="5867857" y="3926213"/>
            <a:ext cx="1640982" cy="261610"/>
          </a:xfrm>
          <a:prstGeom prst="rect">
            <a:avLst/>
          </a:prstGeom>
          <a:noFill/>
        </p:spPr>
        <p:txBody>
          <a:bodyPr wrap="square" rtlCol="0">
            <a:spAutoFit/>
          </a:bodyPr>
          <a:lstStyle/>
          <a:p>
            <a:r>
              <a:rPr lang="en-US" sz="1100" dirty="0"/>
              <a:t>Sessions</a:t>
            </a:r>
          </a:p>
        </p:txBody>
      </p:sp>
      <p:sp>
        <p:nvSpPr>
          <p:cNvPr id="280" name="TextBox 279">
            <a:extLst>
              <a:ext uri="{FF2B5EF4-FFF2-40B4-BE49-F238E27FC236}">
                <a16:creationId xmlns:a16="http://schemas.microsoft.com/office/drawing/2014/main" id="{149D188D-8C69-EB0C-DCE6-F7DA940C3118}"/>
              </a:ext>
            </a:extLst>
          </p:cNvPr>
          <p:cNvSpPr txBox="1"/>
          <p:nvPr/>
        </p:nvSpPr>
        <p:spPr>
          <a:xfrm>
            <a:off x="5867857" y="4173690"/>
            <a:ext cx="1437890" cy="400110"/>
          </a:xfrm>
          <a:prstGeom prst="rect">
            <a:avLst/>
          </a:prstGeom>
          <a:noFill/>
        </p:spPr>
        <p:txBody>
          <a:bodyPr wrap="square" rtlCol="0">
            <a:spAutoFit/>
          </a:bodyPr>
          <a:lstStyle/>
          <a:p>
            <a:r>
              <a:rPr lang="en-US" sz="2000" dirty="0"/>
              <a:t>801,717</a:t>
            </a:r>
          </a:p>
        </p:txBody>
      </p:sp>
      <p:sp>
        <p:nvSpPr>
          <p:cNvPr id="281" name="TextBox 280">
            <a:extLst>
              <a:ext uri="{FF2B5EF4-FFF2-40B4-BE49-F238E27FC236}">
                <a16:creationId xmlns:a16="http://schemas.microsoft.com/office/drawing/2014/main" id="{32854DDB-0668-D53B-0AC8-218BBC1617A4}"/>
              </a:ext>
            </a:extLst>
          </p:cNvPr>
          <p:cNvSpPr txBox="1"/>
          <p:nvPr/>
        </p:nvSpPr>
        <p:spPr>
          <a:xfrm>
            <a:off x="7876570" y="2922998"/>
            <a:ext cx="1640982" cy="261610"/>
          </a:xfrm>
          <a:prstGeom prst="rect">
            <a:avLst/>
          </a:prstGeom>
          <a:noFill/>
        </p:spPr>
        <p:txBody>
          <a:bodyPr wrap="square" rtlCol="0">
            <a:spAutoFit/>
          </a:bodyPr>
          <a:lstStyle/>
          <a:p>
            <a:r>
              <a:rPr lang="en-US" sz="1100" dirty="0"/>
              <a:t>Page Views</a:t>
            </a:r>
          </a:p>
        </p:txBody>
      </p:sp>
      <p:sp>
        <p:nvSpPr>
          <p:cNvPr id="285" name="TextBox 284">
            <a:extLst>
              <a:ext uri="{FF2B5EF4-FFF2-40B4-BE49-F238E27FC236}">
                <a16:creationId xmlns:a16="http://schemas.microsoft.com/office/drawing/2014/main" id="{C787F791-697E-1650-3C2E-EC2E2CE466A2}"/>
              </a:ext>
            </a:extLst>
          </p:cNvPr>
          <p:cNvSpPr txBox="1"/>
          <p:nvPr/>
        </p:nvSpPr>
        <p:spPr>
          <a:xfrm>
            <a:off x="7807607" y="3182333"/>
            <a:ext cx="1437890" cy="400110"/>
          </a:xfrm>
          <a:prstGeom prst="rect">
            <a:avLst/>
          </a:prstGeom>
          <a:noFill/>
        </p:spPr>
        <p:txBody>
          <a:bodyPr wrap="square" rtlCol="0">
            <a:spAutoFit/>
          </a:bodyPr>
          <a:lstStyle/>
          <a:p>
            <a:r>
              <a:rPr lang="en-US" sz="2000" dirty="0"/>
              <a:t>1,890,481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9" name="Google Shape;349;p13"/>
          <p:cNvSpPr txBox="1"/>
          <p:nvPr/>
        </p:nvSpPr>
        <p:spPr>
          <a:xfrm>
            <a:off x="5857201" y="1958773"/>
            <a:ext cx="3692991" cy="4215616"/>
          </a:xfrm>
          <a:prstGeom prst="rect">
            <a:avLst/>
          </a:pr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100" dirty="0">
              <a:solidFill>
                <a:schemeClr val="dk1"/>
              </a:solidFill>
              <a:latin typeface="Calibri" panose="020F0502020204030204" pitchFamily="34" charset="0"/>
              <a:ea typeface="Times New Roman"/>
              <a:cs typeface="Calibri" panose="020F0502020204030204" pitchFamily="34" charset="0"/>
              <a:sym typeface="Times New Roman"/>
            </a:endParaRPr>
          </a:p>
          <a:p>
            <a:pPr marL="0" marR="0" lvl="0" indent="0" algn="l" rtl="0">
              <a:lnSpc>
                <a:spcPct val="100000"/>
              </a:lnSpc>
              <a:spcBef>
                <a:spcPts val="0"/>
              </a:spcBef>
              <a:spcAft>
                <a:spcPts val="0"/>
              </a:spcAft>
              <a:buNone/>
            </a:pPr>
            <a:endParaRPr sz="1100" dirty="0">
              <a:solidFill>
                <a:schemeClr val="dk1"/>
              </a:solidFill>
              <a:latin typeface="Calibri" panose="020F0502020204030204" pitchFamily="34" charset="0"/>
              <a:ea typeface="Times New Roman"/>
              <a:cs typeface="Calibri" panose="020F0502020204030204" pitchFamily="34" charset="0"/>
              <a:sym typeface="Times New Roman"/>
            </a:endParaRPr>
          </a:p>
          <a:p>
            <a:pPr marL="0" marR="0" lvl="0" indent="0" algn="l" rtl="0">
              <a:lnSpc>
                <a:spcPct val="100000"/>
              </a:lnSpc>
              <a:spcBef>
                <a:spcPts val="0"/>
              </a:spcBef>
              <a:spcAft>
                <a:spcPts val="0"/>
              </a:spcAft>
              <a:buNone/>
            </a:pPr>
            <a:endParaRPr sz="1100" dirty="0">
              <a:solidFill>
                <a:schemeClr val="dk1"/>
              </a:solidFill>
              <a:latin typeface="Calibri" panose="020F0502020204030204" pitchFamily="34" charset="0"/>
              <a:ea typeface="Times New Roman"/>
              <a:cs typeface="Calibri" panose="020F0502020204030204" pitchFamily="34" charset="0"/>
              <a:sym typeface="Times New Roman"/>
            </a:endParaRPr>
          </a:p>
          <a:p>
            <a:pPr marL="0" marR="0" lvl="0" indent="0" algn="l" rtl="0">
              <a:lnSpc>
                <a:spcPct val="100000"/>
              </a:lnSpc>
              <a:spcBef>
                <a:spcPts val="0"/>
              </a:spcBef>
              <a:spcAft>
                <a:spcPts val="0"/>
              </a:spcAft>
              <a:buNone/>
            </a:pPr>
            <a:endParaRPr sz="1100" dirty="0">
              <a:solidFill>
                <a:schemeClr val="dk1"/>
              </a:solidFill>
              <a:latin typeface="Calibri" panose="020F0502020204030204" pitchFamily="34" charset="0"/>
              <a:ea typeface="Times New Roman"/>
              <a:cs typeface="Calibri" panose="020F0502020204030204" pitchFamily="34" charset="0"/>
              <a:sym typeface="Times New Roman"/>
            </a:endParaRPr>
          </a:p>
          <a:p>
            <a:pPr marL="0" marR="0" lvl="0" indent="0" algn="l" rtl="0">
              <a:lnSpc>
                <a:spcPct val="100000"/>
              </a:lnSpc>
              <a:spcBef>
                <a:spcPts val="0"/>
              </a:spcBef>
              <a:spcAft>
                <a:spcPts val="0"/>
              </a:spcAft>
              <a:buNone/>
            </a:pPr>
            <a:endParaRPr sz="1100" dirty="0">
              <a:solidFill>
                <a:schemeClr val="dk1"/>
              </a:solidFill>
              <a:latin typeface="Calibri" panose="020F0502020204030204" pitchFamily="34" charset="0"/>
              <a:ea typeface="Times New Roman"/>
              <a:cs typeface="Calibri" panose="020F0502020204030204" pitchFamily="34" charset="0"/>
              <a:sym typeface="Times New Roman"/>
            </a:endParaRPr>
          </a:p>
          <a:p>
            <a:pPr marL="184785" marR="274955" lvl="0" indent="0" algn="l" rtl="0">
              <a:lnSpc>
                <a:spcPct val="150000"/>
              </a:lnSpc>
              <a:spcBef>
                <a:spcPts val="0"/>
              </a:spcBef>
              <a:spcAft>
                <a:spcPts val="0"/>
              </a:spcAft>
              <a:buNone/>
            </a:pPr>
            <a:r>
              <a:rPr lang="en-US" sz="1100" b="1" dirty="0">
                <a:solidFill>
                  <a:srgbClr val="202020"/>
                </a:solidFill>
                <a:latin typeface="Calibri" panose="020F0502020204030204" pitchFamily="34" charset="0"/>
                <a:cs typeface="Calibri" panose="020F0502020204030204" pitchFamily="34" charset="0"/>
              </a:rPr>
              <a:t>Trade groups seek administration help in resolving rail conflict</a:t>
            </a:r>
            <a:br>
              <a:rPr lang="en-US" sz="1100" b="1" dirty="0">
                <a:solidFill>
                  <a:srgbClr val="202020"/>
                </a:solidFill>
                <a:latin typeface="Calibri" panose="020F0502020204030204" pitchFamily="34" charset="0"/>
                <a:cs typeface="Calibri" panose="020F0502020204030204" pitchFamily="34" charset="0"/>
              </a:rPr>
            </a:br>
            <a:br>
              <a:rPr lang="en-US" sz="1100" b="1" dirty="0">
                <a:solidFill>
                  <a:srgbClr val="202020"/>
                </a:solidFill>
                <a:latin typeface="Calibri" panose="020F0502020204030204" pitchFamily="34" charset="0"/>
                <a:cs typeface="Calibri" panose="020F0502020204030204" pitchFamily="34" charset="0"/>
              </a:rPr>
            </a:br>
            <a:r>
              <a:rPr lang="en-US" sz="1100" b="1" dirty="0">
                <a:solidFill>
                  <a:srgbClr val="202020"/>
                </a:solidFill>
                <a:latin typeface="Calibri" panose="020F0502020204030204" pitchFamily="34" charset="0"/>
                <a:cs typeface="Calibri" panose="020F0502020204030204" pitchFamily="34" charset="0"/>
              </a:rPr>
              <a:t>After another union voted not to ratify a contract with rail carriers last week, more than 300 local, state and national trade associations urged the Biden administration to work to advert a strike during the nation’s holiday season.</a:t>
            </a:r>
            <a:br>
              <a:rPr lang="en-US" sz="1100" b="1" dirty="0">
                <a:solidFill>
                  <a:srgbClr val="202020"/>
                </a:solidFill>
                <a:latin typeface="Calibri" panose="020F0502020204030204" pitchFamily="34" charset="0"/>
                <a:cs typeface="Calibri" panose="020F0502020204030204" pitchFamily="34" charset="0"/>
              </a:rPr>
            </a:br>
            <a:endParaRPr lang="en-US" sz="1100" b="1" dirty="0">
              <a:solidFill>
                <a:srgbClr val="202020"/>
              </a:solidFill>
              <a:latin typeface="Calibri" panose="020F0502020204030204" pitchFamily="34" charset="0"/>
              <a:cs typeface="Calibri" panose="020F0502020204030204" pitchFamily="34" charset="0"/>
            </a:endParaRPr>
          </a:p>
          <a:p>
            <a:pPr marL="184785" marR="274955" lvl="0" indent="0" algn="l" rtl="0">
              <a:lnSpc>
                <a:spcPct val="150000"/>
              </a:lnSpc>
              <a:spcBef>
                <a:spcPts val="0"/>
              </a:spcBef>
              <a:spcAft>
                <a:spcPts val="0"/>
              </a:spcAft>
              <a:buNone/>
            </a:pPr>
            <a:r>
              <a:rPr lang="en-US" sz="1100" b="1" dirty="0">
                <a:solidFill>
                  <a:srgbClr val="202020"/>
                </a:solidFill>
                <a:latin typeface="Calibri" panose="020F0502020204030204" pitchFamily="34" charset="0"/>
                <a:cs typeface="Calibri" panose="020F0502020204030204" pitchFamily="34" charset="0"/>
              </a:rPr>
              <a:t> The Brotherhood of Railroad Signalmen rejected the agreement last week, 60-39%. </a:t>
            </a:r>
            <a:r>
              <a:rPr lang="en-US" sz="1100" b="0" i="0" dirty="0">
                <a:solidFill>
                  <a:srgbClr val="222222"/>
                </a:solidFill>
                <a:effectLst/>
                <a:latin typeface="Calibri" panose="020F0502020204030204" pitchFamily="34" charset="0"/>
                <a:cs typeface="Calibri" panose="020F0502020204030204" pitchFamily="34" charset="0"/>
              </a:rPr>
              <a:t> </a:t>
            </a:r>
            <a:r>
              <a:rPr lang="en-US" sz="1100" u="sng" dirty="0">
                <a:solidFill>
                  <a:srgbClr val="007C89"/>
                </a:solidFill>
                <a:latin typeface="Calibri" panose="020F0502020204030204" pitchFamily="34" charset="0"/>
                <a:cs typeface="Calibri" panose="020F0502020204030204" pitchFamily="34" charset="0"/>
              </a:rPr>
              <a:t>“BRS members spoke loudly and clearly that their contributions are worth more, particularly when it comes to a basic right of…</a:t>
            </a:r>
            <a:endParaRPr lang="en-US" sz="1100" b="1" dirty="0">
              <a:solidFill>
                <a:srgbClr val="202020"/>
              </a:solidFill>
              <a:latin typeface="Calibri" panose="020F0502020204030204" pitchFamily="34" charset="0"/>
              <a:cs typeface="Calibri" panose="020F0502020204030204" pitchFamily="34" charset="0"/>
            </a:endParaRPr>
          </a:p>
        </p:txBody>
      </p:sp>
      <p:sp>
        <p:nvSpPr>
          <p:cNvPr id="340" name="Google Shape;340;p13"/>
          <p:cNvSpPr/>
          <p:nvPr/>
        </p:nvSpPr>
        <p:spPr>
          <a:xfrm>
            <a:off x="5278882" y="685801"/>
            <a:ext cx="0" cy="6086475"/>
          </a:xfrm>
          <a:custGeom>
            <a:avLst/>
            <a:gdLst/>
            <a:ahLst/>
            <a:cxnLst/>
            <a:rect l="l" t="t" r="r" b="b"/>
            <a:pathLst>
              <a:path w="120000" h="6086475" extrusionOk="0">
                <a:moveTo>
                  <a:pt x="0" y="0"/>
                </a:moveTo>
                <a:lnTo>
                  <a:pt x="0" y="6086157"/>
                </a:lnTo>
              </a:path>
            </a:pathLst>
          </a:custGeom>
          <a:noFill/>
          <a:ln w="127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2" name="Google Shape;342;p13"/>
          <p:cNvSpPr txBox="1"/>
          <p:nvPr/>
        </p:nvSpPr>
        <p:spPr>
          <a:xfrm>
            <a:off x="870559" y="2524382"/>
            <a:ext cx="4158641" cy="1191460"/>
          </a:xfrm>
          <a:prstGeom prst="rect">
            <a:avLst/>
          </a:prstGeom>
          <a:noFill/>
          <a:ln>
            <a:noFill/>
          </a:ln>
        </p:spPr>
        <p:txBody>
          <a:bodyPr spcFirstLastPara="1" wrap="square" lIns="0" tIns="12700" rIns="0" bIns="0" anchor="t" anchorCtr="0">
            <a:noAutofit/>
          </a:bodyPr>
          <a:lstStyle/>
          <a:p>
            <a:pPr marL="184150" marR="0" lvl="0" indent="-171450" algn="l" rtl="0">
              <a:lnSpc>
                <a:spcPct val="100000"/>
              </a:lnSpc>
              <a:spcBef>
                <a:spcPts val="0"/>
              </a:spcBef>
              <a:spcAft>
                <a:spcPts val="0"/>
              </a:spcAft>
              <a:buClr>
                <a:schemeClr val="tx1"/>
              </a:buClr>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Daily report with both audio and transcript (8-10 minutes) on current events in ag &amp; food policy</a:t>
            </a:r>
          </a:p>
          <a:p>
            <a:pPr marL="184150" lvl="0" indent="-171450">
              <a:buClr>
                <a:schemeClr val="tx1"/>
              </a:buClr>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Emailed Monday-Friday to subscribers by 4 a.m. ET</a:t>
            </a:r>
          </a:p>
          <a:p>
            <a:pPr marL="184150" marR="0" lvl="0" indent="-171450" algn="l" rtl="0">
              <a:lnSpc>
                <a:spcPct val="100000"/>
              </a:lnSpc>
              <a:spcBef>
                <a:spcPts val="0"/>
              </a:spcBef>
              <a:spcAft>
                <a:spcPts val="0"/>
              </a:spcAft>
              <a:buClr>
                <a:schemeClr val="tx1"/>
              </a:buClr>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Daybreak-only subscriptions available</a:t>
            </a:r>
          </a:p>
          <a:p>
            <a:pPr marL="184150" marR="0" lvl="0" indent="-171450" algn="l" rtl="0">
              <a:lnSpc>
                <a:spcPct val="100000"/>
              </a:lnSpc>
              <a:spcBef>
                <a:spcPts val="0"/>
              </a:spcBef>
              <a:spcAft>
                <a:spcPts val="0"/>
              </a:spcAft>
              <a:buClr>
                <a:schemeClr val="tx1"/>
              </a:buClr>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Sponsor recognition available with each daily  email</a:t>
            </a:r>
          </a:p>
          <a:p>
            <a:pPr marL="184150" marR="0" lvl="0" indent="-171450" algn="l" rtl="0">
              <a:lnSpc>
                <a:spcPct val="100000"/>
              </a:lnSpc>
              <a:spcBef>
                <a:spcPts val="0"/>
              </a:spcBef>
              <a:spcAft>
                <a:spcPts val="0"/>
              </a:spcAft>
              <a:buClr>
                <a:schemeClr val="tx1"/>
              </a:buClr>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Circulation is 5,900+</a:t>
            </a:r>
          </a:p>
          <a:p>
            <a:pPr marL="184150" marR="0" lvl="0" indent="-171450" algn="l" rtl="0">
              <a:lnSpc>
                <a:spcPct val="100000"/>
              </a:lnSpc>
              <a:spcBef>
                <a:spcPts val="0"/>
              </a:spcBef>
              <a:spcAft>
                <a:spcPts val="0"/>
              </a:spcAft>
              <a:buClr>
                <a:schemeClr val="tx1"/>
              </a:buClr>
              <a:buFont typeface="Wingdings" panose="05000000000000000000" pitchFamily="2" charset="2"/>
              <a:buChar char="Ø"/>
            </a:pPr>
            <a:endParaRPr lang="en-US" sz="1200" dirty="0">
              <a:solidFill>
                <a:srgbClr val="636466"/>
              </a:solidFill>
              <a:latin typeface="Calibri" panose="020F0502020204030204" pitchFamily="34" charset="0"/>
              <a:ea typeface="Verdana"/>
              <a:cs typeface="Calibri" panose="020F0502020204030204" pitchFamily="34" charset="0"/>
              <a:sym typeface="Verdana"/>
            </a:endParaRPr>
          </a:p>
          <a:p>
            <a:pPr marL="184150" marR="0" lvl="0" indent="-171450" algn="l" rtl="0">
              <a:lnSpc>
                <a:spcPct val="100000"/>
              </a:lnSpc>
              <a:spcBef>
                <a:spcPts val="0"/>
              </a:spcBef>
              <a:spcAft>
                <a:spcPts val="0"/>
              </a:spcAft>
              <a:buClr>
                <a:schemeClr val="tx1"/>
              </a:buClr>
              <a:buFont typeface="Wingdings" panose="05000000000000000000" pitchFamily="2" charset="2"/>
              <a:buChar char="Ø"/>
            </a:pPr>
            <a:endParaRPr lang="en-US" sz="1200" dirty="0">
              <a:solidFill>
                <a:srgbClr val="636466"/>
              </a:solidFill>
              <a:latin typeface="Calibri" panose="020F0502020204030204" pitchFamily="34" charset="0"/>
              <a:ea typeface="Verdana"/>
              <a:cs typeface="Calibri" panose="020F0502020204030204" pitchFamily="34" charset="0"/>
              <a:sym typeface="Verdana"/>
            </a:endParaRPr>
          </a:p>
          <a:p>
            <a:pPr marL="184150" marR="0" lvl="0" indent="-171450" algn="l" rtl="0">
              <a:lnSpc>
                <a:spcPct val="100000"/>
              </a:lnSpc>
              <a:spcBef>
                <a:spcPts val="0"/>
              </a:spcBef>
              <a:spcAft>
                <a:spcPts val="0"/>
              </a:spcAft>
              <a:buClr>
                <a:schemeClr val="tx1"/>
              </a:buClr>
              <a:buFont typeface="Wingdings" panose="05000000000000000000" pitchFamily="2" charset="2"/>
              <a:buChar char="Ø"/>
            </a:pPr>
            <a:endParaRPr sz="12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347" name="Google Shape;347;p13"/>
          <p:cNvSpPr/>
          <p:nvPr/>
        </p:nvSpPr>
        <p:spPr>
          <a:xfrm>
            <a:off x="777531" y="392499"/>
            <a:ext cx="4341940" cy="95504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8" name="Google Shape;348;p13"/>
          <p:cNvSpPr/>
          <p:nvPr/>
        </p:nvSpPr>
        <p:spPr>
          <a:xfrm>
            <a:off x="5857202" y="1212791"/>
            <a:ext cx="3705898" cy="910638"/>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0" name="Google Shape;350;p13"/>
          <p:cNvSpPr txBox="1">
            <a:spLocks noGrp="1"/>
          </p:cNvSpPr>
          <p:nvPr>
            <p:ph type="sldNum" idx="12"/>
          </p:nvPr>
        </p:nvSpPr>
        <p:spPr>
          <a:xfrm>
            <a:off x="431800" y="7344892"/>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12</a:t>
            </a:fld>
            <a:endParaRPr sz="1000" b="0" i="0" dirty="0">
              <a:solidFill>
                <a:schemeClr val="dk1"/>
              </a:solidFill>
              <a:latin typeface="Verdana"/>
              <a:ea typeface="Verdana"/>
              <a:cs typeface="Verdana"/>
              <a:sym typeface="Verdana"/>
            </a:endParaRPr>
          </a:p>
        </p:txBody>
      </p:sp>
      <p:sp>
        <p:nvSpPr>
          <p:cNvPr id="351" name="Google Shape;351;p13">
            <a:hlinkClick r:id="rId4"/>
          </p:cNvPr>
          <p:cNvSpPr txBox="1"/>
          <p:nvPr/>
        </p:nvSpPr>
        <p:spPr>
          <a:xfrm>
            <a:off x="6998365" y="2445989"/>
            <a:ext cx="1406719" cy="303896"/>
          </a:xfrm>
          <a:prstGeom prst="rect">
            <a:avLst/>
          </a:prstGeom>
          <a:solidFill>
            <a:srgbClr val="0070C0"/>
          </a:solidFill>
          <a:ln>
            <a:noFill/>
          </a:ln>
        </p:spPr>
        <p:txBody>
          <a:bodyPr spcFirstLastPara="1" wrap="square" lIns="0" tIns="55225" rIns="0" bIns="0" anchor="t" anchorCtr="0">
            <a:noAutofit/>
          </a:bodyPr>
          <a:lstStyle/>
          <a:p>
            <a:pPr marL="60960" marR="0" lvl="0" indent="0" algn="l" rtl="0">
              <a:lnSpc>
                <a:spcPct val="100000"/>
              </a:lnSpc>
              <a:spcBef>
                <a:spcPts val="0"/>
              </a:spcBef>
              <a:spcAft>
                <a:spcPts val="0"/>
              </a:spcAft>
              <a:buNone/>
            </a:pPr>
            <a:r>
              <a:rPr lang="en-US" sz="900" b="1" dirty="0">
                <a:solidFill>
                  <a:schemeClr val="bg1"/>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Click Here To Listen</a:t>
            </a:r>
            <a:endParaRPr sz="900" dirty="0">
              <a:solidFill>
                <a:schemeClr val="bg1"/>
              </a:solidFill>
              <a:latin typeface="Verdana"/>
              <a:ea typeface="Verdana"/>
              <a:cs typeface="Verdana"/>
              <a:sym typeface="Verdana"/>
            </a:endParaRPr>
          </a:p>
        </p:txBody>
      </p:sp>
      <p:sp>
        <p:nvSpPr>
          <p:cNvPr id="352" name="Google Shape;352;p13"/>
          <p:cNvSpPr txBox="1"/>
          <p:nvPr/>
        </p:nvSpPr>
        <p:spPr>
          <a:xfrm>
            <a:off x="822960" y="1523464"/>
            <a:ext cx="4296511" cy="955040"/>
          </a:xfrm>
          <a:prstGeom prst="rect">
            <a:avLst/>
          </a:prstGeom>
          <a:noFill/>
          <a:ln>
            <a:noFill/>
          </a:ln>
        </p:spPr>
        <p:txBody>
          <a:bodyPr spcFirstLastPara="1" wrap="square" lIns="0" tIns="12700" rIns="0" bIns="0" anchor="t" anchorCtr="0">
            <a:noAutofit/>
          </a:bodyPr>
          <a:lstStyle/>
          <a:p>
            <a:pPr marL="12700" marR="0" lvl="0" indent="0" rtl="0">
              <a:lnSpc>
                <a:spcPct val="116250"/>
              </a:lnSpc>
              <a:spcBef>
                <a:spcPts val="0"/>
              </a:spcBef>
              <a:spcAft>
                <a:spcPts val="0"/>
              </a:spcAft>
              <a:buNone/>
            </a:pPr>
            <a:r>
              <a:rPr lang="en-US" sz="1600" b="1" dirty="0">
                <a:solidFill>
                  <a:schemeClr val="tx1">
                    <a:lumMod val="75000"/>
                    <a:lumOff val="25000"/>
                  </a:schemeClr>
                </a:solidFill>
                <a:latin typeface="Verdana"/>
                <a:ea typeface="Verdana"/>
                <a:cs typeface="Verdana"/>
                <a:sym typeface="Verdana"/>
              </a:rPr>
              <a:t>A highly popular early-morning report about the politics, policies &amp;</a:t>
            </a:r>
          </a:p>
          <a:p>
            <a:pPr marL="12700" marR="0" lvl="0" indent="0" algn="ctr" rtl="0">
              <a:lnSpc>
                <a:spcPct val="116250"/>
              </a:lnSpc>
              <a:spcBef>
                <a:spcPts val="0"/>
              </a:spcBef>
              <a:spcAft>
                <a:spcPts val="0"/>
              </a:spcAft>
              <a:buNone/>
            </a:pPr>
            <a:r>
              <a:rPr lang="en-US" sz="1600" b="1" dirty="0">
                <a:solidFill>
                  <a:schemeClr val="tx1">
                    <a:lumMod val="75000"/>
                    <a:lumOff val="25000"/>
                  </a:schemeClr>
                </a:solidFill>
                <a:latin typeface="Verdana"/>
                <a:ea typeface="Verdana"/>
                <a:cs typeface="Verdana"/>
                <a:sym typeface="Verdana"/>
              </a:rPr>
              <a:t>people involved in food &amp; agriculture</a:t>
            </a:r>
            <a:endParaRPr lang="en-US" sz="1600" dirty="0">
              <a:solidFill>
                <a:schemeClr val="tx1">
                  <a:lumMod val="75000"/>
                  <a:lumOff val="25000"/>
                </a:schemeClr>
              </a:solidFill>
              <a:latin typeface="Verdana"/>
              <a:ea typeface="Verdana"/>
              <a:cs typeface="Verdana"/>
              <a:sym typeface="Verdana"/>
            </a:endParaRPr>
          </a:p>
        </p:txBody>
      </p:sp>
      <p:graphicFrame>
        <p:nvGraphicFramePr>
          <p:cNvPr id="2" name="Table 1">
            <a:extLst>
              <a:ext uri="{FF2B5EF4-FFF2-40B4-BE49-F238E27FC236}">
                <a16:creationId xmlns:a16="http://schemas.microsoft.com/office/drawing/2014/main" id="{D02D3D04-D2C0-4A0F-A40B-2671D9201F00}"/>
              </a:ext>
            </a:extLst>
          </p:cNvPr>
          <p:cNvGraphicFramePr>
            <a:graphicFrameLocks noGrp="1"/>
          </p:cNvGraphicFramePr>
          <p:nvPr>
            <p:extLst>
              <p:ext uri="{D42A27DB-BD31-4B8C-83A1-F6EECF244321}">
                <p14:modId xmlns:p14="http://schemas.microsoft.com/office/powerpoint/2010/main" val="4239984284"/>
              </p:ext>
            </p:extLst>
          </p:nvPr>
        </p:nvGraphicFramePr>
        <p:xfrm>
          <a:off x="1197307" y="3825343"/>
          <a:ext cx="3343845" cy="2543225"/>
        </p:xfrm>
        <a:graphic>
          <a:graphicData uri="http://schemas.openxmlformats.org/drawingml/2006/table">
            <a:tbl>
              <a:tblPr firstRow="1" bandRow="1">
                <a:tableStyleId>{68D230F3-CF80-4859-8CE7-A43EE81993B5}</a:tableStyleId>
              </a:tblPr>
              <a:tblGrid>
                <a:gridCol w="1114615">
                  <a:extLst>
                    <a:ext uri="{9D8B030D-6E8A-4147-A177-3AD203B41FA5}">
                      <a16:colId xmlns:a16="http://schemas.microsoft.com/office/drawing/2014/main" val="3333352155"/>
                    </a:ext>
                  </a:extLst>
                </a:gridCol>
                <a:gridCol w="1114615">
                  <a:extLst>
                    <a:ext uri="{9D8B030D-6E8A-4147-A177-3AD203B41FA5}">
                      <a16:colId xmlns:a16="http://schemas.microsoft.com/office/drawing/2014/main" val="1942191803"/>
                    </a:ext>
                  </a:extLst>
                </a:gridCol>
                <a:gridCol w="1114615">
                  <a:extLst>
                    <a:ext uri="{9D8B030D-6E8A-4147-A177-3AD203B41FA5}">
                      <a16:colId xmlns:a16="http://schemas.microsoft.com/office/drawing/2014/main" val="926426563"/>
                    </a:ext>
                  </a:extLst>
                </a:gridCol>
              </a:tblGrid>
              <a:tr h="257225">
                <a:tc>
                  <a:txBody>
                    <a:bodyPr/>
                    <a:lstStyle/>
                    <a:p>
                      <a:pPr algn="ctr"/>
                      <a:r>
                        <a:rPr lang="en-US" sz="900" dirty="0"/>
                        <a:t># Subscriptions</a:t>
                      </a:r>
                    </a:p>
                  </a:txBody>
                  <a:tcPr/>
                </a:tc>
                <a:tc>
                  <a:txBody>
                    <a:bodyPr/>
                    <a:lstStyle/>
                    <a:p>
                      <a:pPr algn="ctr"/>
                      <a:endParaRPr lang="en-US" sz="900" dirty="0"/>
                    </a:p>
                  </a:txBody>
                  <a:tcPr/>
                </a:tc>
                <a:tc>
                  <a:txBody>
                    <a:bodyPr/>
                    <a:lstStyle/>
                    <a:p>
                      <a:pPr algn="ctr"/>
                      <a:r>
                        <a:rPr lang="en-US" sz="900" dirty="0"/>
                        <a:t>Total cost</a:t>
                      </a:r>
                    </a:p>
                  </a:txBody>
                  <a:tcPr/>
                </a:tc>
                <a:extLst>
                  <a:ext uri="{0D108BD9-81ED-4DB2-BD59-A6C34878D82A}">
                    <a16:rowId xmlns:a16="http://schemas.microsoft.com/office/drawing/2014/main" val="3670048006"/>
                  </a:ext>
                </a:extLst>
              </a:tr>
              <a:tr h="0">
                <a:tc>
                  <a:txBody>
                    <a:bodyPr/>
                    <a:lstStyle/>
                    <a:p>
                      <a:pPr algn="ctr"/>
                      <a:r>
                        <a:rPr lang="en-US" sz="900" dirty="0"/>
                        <a:t>1</a:t>
                      </a:r>
                    </a:p>
                  </a:txBody>
                  <a:tcPr/>
                </a:tc>
                <a:tc>
                  <a:txBody>
                    <a:bodyPr/>
                    <a:lstStyle/>
                    <a:p>
                      <a:pPr algn="ctr"/>
                      <a:endParaRPr lang="en-US" sz="900" dirty="0"/>
                    </a:p>
                  </a:txBody>
                  <a:tcPr/>
                </a:tc>
                <a:tc>
                  <a:txBody>
                    <a:bodyPr/>
                    <a:lstStyle/>
                    <a:p>
                      <a:pPr algn="ctr"/>
                      <a:r>
                        <a:rPr lang="en-US" sz="900" dirty="0"/>
                        <a:t>$417</a:t>
                      </a:r>
                    </a:p>
                  </a:txBody>
                  <a:tcPr/>
                </a:tc>
                <a:extLst>
                  <a:ext uri="{0D108BD9-81ED-4DB2-BD59-A6C34878D82A}">
                    <a16:rowId xmlns:a16="http://schemas.microsoft.com/office/drawing/2014/main" val="3713167011"/>
                  </a:ext>
                </a:extLst>
              </a:tr>
              <a:tr h="216795">
                <a:tc>
                  <a:txBody>
                    <a:bodyPr/>
                    <a:lstStyle/>
                    <a:p>
                      <a:pPr algn="ctr"/>
                      <a:r>
                        <a:rPr lang="en-US" sz="900" dirty="0"/>
                        <a:t>5</a:t>
                      </a:r>
                    </a:p>
                  </a:txBody>
                  <a:tcPr/>
                </a:tc>
                <a:tc>
                  <a:txBody>
                    <a:bodyPr/>
                    <a:lstStyle/>
                    <a:p>
                      <a:pPr algn="ctr"/>
                      <a:endParaRPr lang="en-US" sz="900" dirty="0"/>
                    </a:p>
                  </a:txBody>
                  <a:tcPr/>
                </a:tc>
                <a:tc>
                  <a:txBody>
                    <a:bodyPr/>
                    <a:lstStyle/>
                    <a:p>
                      <a:pPr algn="ctr"/>
                      <a:r>
                        <a:rPr lang="en-US" sz="900" dirty="0"/>
                        <a:t>$1,517</a:t>
                      </a:r>
                    </a:p>
                  </a:txBody>
                  <a:tcPr/>
                </a:tc>
                <a:extLst>
                  <a:ext uri="{0D108BD9-81ED-4DB2-BD59-A6C34878D82A}">
                    <a16:rowId xmlns:a16="http://schemas.microsoft.com/office/drawing/2014/main" val="1740308839"/>
                  </a:ext>
                </a:extLst>
              </a:tr>
              <a:tr h="216795">
                <a:tc>
                  <a:txBody>
                    <a:bodyPr/>
                    <a:lstStyle/>
                    <a:p>
                      <a:pPr algn="ctr"/>
                      <a:r>
                        <a:rPr lang="en-US" sz="900" dirty="0"/>
                        <a:t>10</a:t>
                      </a:r>
                    </a:p>
                  </a:txBody>
                  <a:tcPr/>
                </a:tc>
                <a:tc>
                  <a:txBody>
                    <a:bodyPr/>
                    <a:lstStyle/>
                    <a:p>
                      <a:pPr algn="ctr"/>
                      <a:endParaRPr lang="en-US" sz="900" dirty="0"/>
                    </a:p>
                  </a:txBody>
                  <a:tcPr/>
                </a:tc>
                <a:tc>
                  <a:txBody>
                    <a:bodyPr/>
                    <a:lstStyle/>
                    <a:p>
                      <a:pPr algn="ctr"/>
                      <a:r>
                        <a:rPr lang="en-US" sz="900" dirty="0"/>
                        <a:t>$2,687</a:t>
                      </a:r>
                    </a:p>
                  </a:txBody>
                  <a:tcPr/>
                </a:tc>
                <a:extLst>
                  <a:ext uri="{0D108BD9-81ED-4DB2-BD59-A6C34878D82A}">
                    <a16:rowId xmlns:a16="http://schemas.microsoft.com/office/drawing/2014/main" val="331903689"/>
                  </a:ext>
                </a:extLst>
              </a:tr>
              <a:tr h="216795">
                <a:tc>
                  <a:txBody>
                    <a:bodyPr/>
                    <a:lstStyle/>
                    <a:p>
                      <a:pPr algn="ctr"/>
                      <a:r>
                        <a:rPr lang="en-US" sz="900" dirty="0"/>
                        <a:t>25</a:t>
                      </a:r>
                    </a:p>
                  </a:txBody>
                  <a:tcPr/>
                </a:tc>
                <a:tc>
                  <a:txBody>
                    <a:bodyPr/>
                    <a:lstStyle/>
                    <a:p>
                      <a:pPr algn="ctr"/>
                      <a:endParaRPr lang="en-US" sz="900" dirty="0"/>
                    </a:p>
                  </a:txBody>
                  <a:tcPr/>
                </a:tc>
                <a:tc>
                  <a:txBody>
                    <a:bodyPr/>
                    <a:lstStyle/>
                    <a:p>
                      <a:pPr algn="ctr"/>
                      <a:r>
                        <a:rPr lang="en-US" sz="900" dirty="0"/>
                        <a:t>$5,837</a:t>
                      </a:r>
                    </a:p>
                  </a:txBody>
                  <a:tcPr/>
                </a:tc>
                <a:extLst>
                  <a:ext uri="{0D108BD9-81ED-4DB2-BD59-A6C34878D82A}">
                    <a16:rowId xmlns:a16="http://schemas.microsoft.com/office/drawing/2014/main" val="3624453278"/>
                  </a:ext>
                </a:extLst>
              </a:tr>
              <a:tr h="216795">
                <a:tc>
                  <a:txBody>
                    <a:bodyPr/>
                    <a:lstStyle/>
                    <a:p>
                      <a:pPr algn="ctr"/>
                      <a:r>
                        <a:rPr lang="en-US" sz="900" dirty="0"/>
                        <a:t>35</a:t>
                      </a:r>
                    </a:p>
                  </a:txBody>
                  <a:tcPr/>
                </a:tc>
                <a:tc>
                  <a:txBody>
                    <a:bodyPr/>
                    <a:lstStyle/>
                    <a:p>
                      <a:pPr algn="ctr"/>
                      <a:endParaRPr lang="en-US" sz="900" dirty="0"/>
                    </a:p>
                  </a:txBody>
                  <a:tcPr/>
                </a:tc>
                <a:tc>
                  <a:txBody>
                    <a:bodyPr/>
                    <a:lstStyle/>
                    <a:p>
                      <a:pPr algn="ctr"/>
                      <a:r>
                        <a:rPr lang="en-US" sz="900" dirty="0"/>
                        <a:t>$7,627</a:t>
                      </a:r>
                    </a:p>
                  </a:txBody>
                  <a:tcPr/>
                </a:tc>
                <a:extLst>
                  <a:ext uri="{0D108BD9-81ED-4DB2-BD59-A6C34878D82A}">
                    <a16:rowId xmlns:a16="http://schemas.microsoft.com/office/drawing/2014/main" val="1825747396"/>
                  </a:ext>
                </a:extLst>
              </a:tr>
              <a:tr h="216795">
                <a:tc>
                  <a:txBody>
                    <a:bodyPr/>
                    <a:lstStyle/>
                    <a:p>
                      <a:pPr algn="ctr"/>
                      <a:r>
                        <a:rPr lang="en-US" sz="900" dirty="0"/>
                        <a:t>50</a:t>
                      </a:r>
                    </a:p>
                  </a:txBody>
                  <a:tcPr/>
                </a:tc>
                <a:tc>
                  <a:txBody>
                    <a:bodyPr/>
                    <a:lstStyle/>
                    <a:p>
                      <a:pPr algn="ctr"/>
                      <a:endParaRPr lang="en-US" sz="900" dirty="0"/>
                    </a:p>
                  </a:txBody>
                  <a:tcPr/>
                </a:tc>
                <a:tc>
                  <a:txBody>
                    <a:bodyPr/>
                    <a:lstStyle/>
                    <a:p>
                      <a:pPr algn="ctr"/>
                      <a:r>
                        <a:rPr lang="en-US" sz="900" dirty="0"/>
                        <a:t>$10,443</a:t>
                      </a:r>
                    </a:p>
                  </a:txBody>
                  <a:tcPr/>
                </a:tc>
                <a:extLst>
                  <a:ext uri="{0D108BD9-81ED-4DB2-BD59-A6C34878D82A}">
                    <a16:rowId xmlns:a16="http://schemas.microsoft.com/office/drawing/2014/main" val="1194763183"/>
                  </a:ext>
                </a:extLst>
              </a:tr>
              <a:tr h="216795">
                <a:tc>
                  <a:txBody>
                    <a:bodyPr/>
                    <a:lstStyle/>
                    <a:p>
                      <a:pPr algn="ctr"/>
                      <a:r>
                        <a:rPr lang="en-US" sz="900" dirty="0"/>
                        <a:t>100</a:t>
                      </a:r>
                    </a:p>
                  </a:txBody>
                  <a:tcPr/>
                </a:tc>
                <a:tc>
                  <a:txBody>
                    <a:bodyPr/>
                    <a:lstStyle/>
                    <a:p>
                      <a:pPr algn="ctr"/>
                      <a:endParaRPr lang="en-US" sz="900" dirty="0"/>
                    </a:p>
                  </a:txBody>
                  <a:tcPr/>
                </a:tc>
                <a:tc>
                  <a:txBody>
                    <a:bodyPr/>
                    <a:lstStyle/>
                    <a:p>
                      <a:pPr algn="ctr"/>
                      <a:r>
                        <a:rPr lang="en-US" sz="900" dirty="0"/>
                        <a:t>$16,707</a:t>
                      </a:r>
                    </a:p>
                  </a:txBody>
                  <a:tcPr/>
                </a:tc>
                <a:extLst>
                  <a:ext uri="{0D108BD9-81ED-4DB2-BD59-A6C34878D82A}">
                    <a16:rowId xmlns:a16="http://schemas.microsoft.com/office/drawing/2014/main" val="1878169559"/>
                  </a:ext>
                </a:extLst>
              </a:tr>
              <a:tr h="216795">
                <a:tc>
                  <a:txBody>
                    <a:bodyPr/>
                    <a:lstStyle/>
                    <a:p>
                      <a:pPr algn="ctr"/>
                      <a:r>
                        <a:rPr lang="en-US" sz="900" dirty="0"/>
                        <a:t>150</a:t>
                      </a:r>
                    </a:p>
                  </a:txBody>
                  <a:tcPr/>
                </a:tc>
                <a:tc>
                  <a:txBody>
                    <a:bodyPr/>
                    <a:lstStyle/>
                    <a:p>
                      <a:pPr algn="ctr"/>
                      <a:endParaRPr lang="en-US" sz="900" dirty="0"/>
                    </a:p>
                  </a:txBody>
                  <a:tcPr/>
                </a:tc>
                <a:tc>
                  <a:txBody>
                    <a:bodyPr/>
                    <a:lstStyle/>
                    <a:p>
                      <a:pPr algn="ctr"/>
                      <a:r>
                        <a:rPr lang="en-US" sz="900" dirty="0"/>
                        <a:t>$22,947</a:t>
                      </a:r>
                    </a:p>
                  </a:txBody>
                  <a:tcPr/>
                </a:tc>
                <a:extLst>
                  <a:ext uri="{0D108BD9-81ED-4DB2-BD59-A6C34878D82A}">
                    <a16:rowId xmlns:a16="http://schemas.microsoft.com/office/drawing/2014/main" val="4177257185"/>
                  </a:ext>
                </a:extLst>
              </a:tr>
              <a:tr h="216795">
                <a:tc>
                  <a:txBody>
                    <a:bodyPr/>
                    <a:lstStyle/>
                    <a:p>
                      <a:pPr algn="ctr"/>
                      <a:r>
                        <a:rPr lang="en-US" sz="900" dirty="0"/>
                        <a:t>200</a:t>
                      </a:r>
                    </a:p>
                  </a:txBody>
                  <a:tcPr/>
                </a:tc>
                <a:tc>
                  <a:txBody>
                    <a:bodyPr/>
                    <a:lstStyle/>
                    <a:p>
                      <a:pPr algn="ctr"/>
                      <a:endParaRPr lang="en-US" sz="900" dirty="0"/>
                    </a:p>
                  </a:txBody>
                  <a:tcPr/>
                </a:tc>
                <a:tc>
                  <a:txBody>
                    <a:bodyPr/>
                    <a:lstStyle/>
                    <a:p>
                      <a:pPr algn="ctr"/>
                      <a:r>
                        <a:rPr lang="en-US" sz="900" dirty="0"/>
                        <a:t>$28,767</a:t>
                      </a:r>
                    </a:p>
                  </a:txBody>
                  <a:tcPr/>
                </a:tc>
                <a:extLst>
                  <a:ext uri="{0D108BD9-81ED-4DB2-BD59-A6C34878D82A}">
                    <a16:rowId xmlns:a16="http://schemas.microsoft.com/office/drawing/2014/main" val="874915983"/>
                  </a:ext>
                </a:extLst>
              </a:tr>
              <a:tr h="216795">
                <a:tc>
                  <a:txBody>
                    <a:bodyPr/>
                    <a:lstStyle/>
                    <a:p>
                      <a:pPr algn="ctr"/>
                      <a:r>
                        <a:rPr lang="en-US" sz="900" dirty="0"/>
                        <a:t>500</a:t>
                      </a:r>
                    </a:p>
                  </a:txBody>
                  <a:tcPr/>
                </a:tc>
                <a:tc>
                  <a:txBody>
                    <a:bodyPr/>
                    <a:lstStyle/>
                    <a:p>
                      <a:pPr algn="ctr"/>
                      <a:endParaRPr lang="en-US" sz="900" dirty="0"/>
                    </a:p>
                  </a:txBody>
                  <a:tcPr/>
                </a:tc>
                <a:tc>
                  <a:txBody>
                    <a:bodyPr/>
                    <a:lstStyle/>
                    <a:p>
                      <a:pPr algn="ctr"/>
                      <a:r>
                        <a:rPr lang="en-US" sz="900" dirty="0"/>
                        <a:t>$36,777</a:t>
                      </a:r>
                    </a:p>
                  </a:txBody>
                  <a:tcPr/>
                </a:tc>
                <a:extLst>
                  <a:ext uri="{0D108BD9-81ED-4DB2-BD59-A6C34878D82A}">
                    <a16:rowId xmlns:a16="http://schemas.microsoft.com/office/drawing/2014/main" val="1331364020"/>
                  </a:ext>
                </a:extLst>
              </a:tr>
            </a:tbl>
          </a:graphicData>
        </a:graphic>
      </p:graphicFrame>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D3AD3A12-AA49-4F8C-AC63-CA1C0125CE01}"/>
                  </a:ext>
                </a:extLst>
              </p14:cNvPr>
              <p14:cNvContentPartPr/>
              <p14:nvPr/>
            </p14:nvContentPartPr>
            <p14:xfrm>
              <a:off x="6606026" y="6618849"/>
              <a:ext cx="67320" cy="20880"/>
            </p14:xfrm>
          </p:contentPart>
        </mc:Choice>
        <mc:Fallback xmlns="">
          <p:pic>
            <p:nvPicPr>
              <p:cNvPr id="4" name="Ink 3">
                <a:extLst>
                  <a:ext uri="{FF2B5EF4-FFF2-40B4-BE49-F238E27FC236}">
                    <a16:creationId xmlns:a16="http://schemas.microsoft.com/office/drawing/2014/main" id="{D3AD3A12-AA49-4F8C-AC63-CA1C0125CE01}"/>
                  </a:ext>
                </a:extLst>
              </p:cNvPr>
              <p:cNvPicPr/>
              <p:nvPr/>
            </p:nvPicPr>
            <p:blipFill>
              <a:blip r:embed="rId7"/>
              <a:stretch>
                <a:fillRect/>
              </a:stretch>
            </p:blipFill>
            <p:spPr>
              <a:xfrm>
                <a:off x="6586946" y="6599769"/>
                <a:ext cx="10512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42B36BD3-F944-40D0-8303-351AA617E3CD}"/>
                  </a:ext>
                </a:extLst>
              </p14:cNvPr>
              <p14:cNvContentPartPr/>
              <p14:nvPr/>
            </p14:nvContentPartPr>
            <p14:xfrm>
              <a:off x="6672986" y="6821169"/>
              <a:ext cx="67680" cy="7200"/>
            </p14:xfrm>
          </p:contentPart>
        </mc:Choice>
        <mc:Fallback xmlns="">
          <p:pic>
            <p:nvPicPr>
              <p:cNvPr id="5" name="Ink 4">
                <a:extLst>
                  <a:ext uri="{FF2B5EF4-FFF2-40B4-BE49-F238E27FC236}">
                    <a16:creationId xmlns:a16="http://schemas.microsoft.com/office/drawing/2014/main" id="{42B36BD3-F944-40D0-8303-351AA617E3CD}"/>
                  </a:ext>
                </a:extLst>
              </p:cNvPr>
              <p:cNvPicPr/>
              <p:nvPr/>
            </p:nvPicPr>
            <p:blipFill>
              <a:blip r:embed="rId9"/>
              <a:stretch>
                <a:fillRect/>
              </a:stretch>
            </p:blipFill>
            <p:spPr>
              <a:xfrm>
                <a:off x="6653906" y="6802089"/>
                <a:ext cx="105480" cy="45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6" name="Ink 5">
                <a:extLst>
                  <a:ext uri="{FF2B5EF4-FFF2-40B4-BE49-F238E27FC236}">
                    <a16:creationId xmlns:a16="http://schemas.microsoft.com/office/drawing/2014/main" id="{789586CB-7AF9-4974-8F8C-A63D73D62A42}"/>
                  </a:ext>
                </a:extLst>
              </p14:cNvPr>
              <p14:cNvContentPartPr/>
              <p14:nvPr/>
            </p14:nvContentPartPr>
            <p14:xfrm>
              <a:off x="6693146" y="6911889"/>
              <a:ext cx="77760" cy="7560"/>
            </p14:xfrm>
          </p:contentPart>
        </mc:Choice>
        <mc:Fallback xmlns="">
          <p:pic>
            <p:nvPicPr>
              <p:cNvPr id="6" name="Ink 5">
                <a:extLst>
                  <a:ext uri="{FF2B5EF4-FFF2-40B4-BE49-F238E27FC236}">
                    <a16:creationId xmlns:a16="http://schemas.microsoft.com/office/drawing/2014/main" id="{789586CB-7AF9-4974-8F8C-A63D73D62A42}"/>
                  </a:ext>
                </a:extLst>
              </p:cNvPr>
              <p:cNvPicPr/>
              <p:nvPr/>
            </p:nvPicPr>
            <p:blipFill>
              <a:blip r:embed="rId11"/>
              <a:stretch>
                <a:fillRect/>
              </a:stretch>
            </p:blipFill>
            <p:spPr>
              <a:xfrm>
                <a:off x="6674066" y="6892809"/>
                <a:ext cx="11556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k 7">
                <a:extLst>
                  <a:ext uri="{FF2B5EF4-FFF2-40B4-BE49-F238E27FC236}">
                    <a16:creationId xmlns:a16="http://schemas.microsoft.com/office/drawing/2014/main" id="{84D1B177-DF60-43AC-B2EA-89FD5925F5C2}"/>
                  </a:ext>
                </a:extLst>
              </p14:cNvPr>
              <p14:cNvContentPartPr/>
              <p14:nvPr/>
            </p14:nvContentPartPr>
            <p14:xfrm>
              <a:off x="7022906" y="6739809"/>
              <a:ext cx="117720" cy="7560"/>
            </p14:xfrm>
          </p:contentPart>
        </mc:Choice>
        <mc:Fallback xmlns="">
          <p:pic>
            <p:nvPicPr>
              <p:cNvPr id="8" name="Ink 7">
                <a:extLst>
                  <a:ext uri="{FF2B5EF4-FFF2-40B4-BE49-F238E27FC236}">
                    <a16:creationId xmlns:a16="http://schemas.microsoft.com/office/drawing/2014/main" id="{84D1B177-DF60-43AC-B2EA-89FD5925F5C2}"/>
                  </a:ext>
                </a:extLst>
              </p:cNvPr>
              <p:cNvPicPr/>
              <p:nvPr/>
            </p:nvPicPr>
            <p:blipFill>
              <a:blip r:embed="rId13"/>
              <a:stretch>
                <a:fillRect/>
              </a:stretch>
            </p:blipFill>
            <p:spPr>
              <a:xfrm>
                <a:off x="7003826" y="6720729"/>
                <a:ext cx="15552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k 8">
                <a:extLst>
                  <a:ext uri="{FF2B5EF4-FFF2-40B4-BE49-F238E27FC236}">
                    <a16:creationId xmlns:a16="http://schemas.microsoft.com/office/drawing/2014/main" id="{849B15B5-03A9-462F-9D3F-FAD8C67F86BB}"/>
                  </a:ext>
                </a:extLst>
              </p14:cNvPr>
              <p14:cNvContentPartPr/>
              <p14:nvPr/>
            </p14:nvContentPartPr>
            <p14:xfrm>
              <a:off x="7009226" y="6827649"/>
              <a:ext cx="84600" cy="37440"/>
            </p14:xfrm>
          </p:contentPart>
        </mc:Choice>
        <mc:Fallback xmlns="">
          <p:pic>
            <p:nvPicPr>
              <p:cNvPr id="9" name="Ink 8">
                <a:extLst>
                  <a:ext uri="{FF2B5EF4-FFF2-40B4-BE49-F238E27FC236}">
                    <a16:creationId xmlns:a16="http://schemas.microsoft.com/office/drawing/2014/main" id="{849B15B5-03A9-462F-9D3F-FAD8C67F86BB}"/>
                  </a:ext>
                </a:extLst>
              </p:cNvPr>
              <p:cNvPicPr/>
              <p:nvPr/>
            </p:nvPicPr>
            <p:blipFill>
              <a:blip r:embed="rId15"/>
              <a:stretch>
                <a:fillRect/>
              </a:stretch>
            </p:blipFill>
            <p:spPr>
              <a:xfrm>
                <a:off x="6990146" y="6808569"/>
                <a:ext cx="122400" cy="75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k 9">
                <a:extLst>
                  <a:ext uri="{FF2B5EF4-FFF2-40B4-BE49-F238E27FC236}">
                    <a16:creationId xmlns:a16="http://schemas.microsoft.com/office/drawing/2014/main" id="{D90526A0-51C6-444E-B78A-3CD4F4606CE3}"/>
                  </a:ext>
                </a:extLst>
              </p14:cNvPr>
              <p14:cNvContentPartPr/>
              <p14:nvPr/>
            </p14:nvContentPartPr>
            <p14:xfrm>
              <a:off x="7022906" y="7069929"/>
              <a:ext cx="114480" cy="60840"/>
            </p14:xfrm>
          </p:contentPart>
        </mc:Choice>
        <mc:Fallback xmlns="">
          <p:pic>
            <p:nvPicPr>
              <p:cNvPr id="10" name="Ink 9">
                <a:extLst>
                  <a:ext uri="{FF2B5EF4-FFF2-40B4-BE49-F238E27FC236}">
                    <a16:creationId xmlns:a16="http://schemas.microsoft.com/office/drawing/2014/main" id="{D90526A0-51C6-444E-B78A-3CD4F4606CE3}"/>
                  </a:ext>
                </a:extLst>
              </p:cNvPr>
              <p:cNvPicPr/>
              <p:nvPr/>
            </p:nvPicPr>
            <p:blipFill>
              <a:blip r:embed="rId17"/>
              <a:stretch>
                <a:fillRect/>
              </a:stretch>
            </p:blipFill>
            <p:spPr>
              <a:xfrm>
                <a:off x="7003826" y="7050849"/>
                <a:ext cx="152280" cy="98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k 10">
                <a:extLst>
                  <a:ext uri="{FF2B5EF4-FFF2-40B4-BE49-F238E27FC236}">
                    <a16:creationId xmlns:a16="http://schemas.microsoft.com/office/drawing/2014/main" id="{DBCC60A4-C7CE-406E-BFC8-84E7919EBD98}"/>
                  </a:ext>
                </a:extLst>
              </p14:cNvPr>
              <p14:cNvContentPartPr/>
              <p14:nvPr/>
            </p14:nvContentPartPr>
            <p14:xfrm>
              <a:off x="6998365" y="7015741"/>
              <a:ext cx="137880" cy="48960"/>
            </p14:xfrm>
          </p:contentPart>
        </mc:Choice>
        <mc:Fallback xmlns="">
          <p:pic>
            <p:nvPicPr>
              <p:cNvPr id="11" name="Ink 10">
                <a:extLst>
                  <a:ext uri="{FF2B5EF4-FFF2-40B4-BE49-F238E27FC236}">
                    <a16:creationId xmlns:a16="http://schemas.microsoft.com/office/drawing/2014/main" id="{DBCC60A4-C7CE-406E-BFC8-84E7919EBD98}"/>
                  </a:ext>
                </a:extLst>
              </p:cNvPr>
              <p:cNvPicPr/>
              <p:nvPr/>
            </p:nvPicPr>
            <p:blipFill>
              <a:blip r:embed="rId19"/>
              <a:stretch>
                <a:fillRect/>
              </a:stretch>
            </p:blipFill>
            <p:spPr>
              <a:xfrm>
                <a:off x="6989365" y="7006741"/>
                <a:ext cx="155520" cy="66600"/>
              </a:xfrm>
              <a:prstGeom prst="rect">
                <a:avLst/>
              </a:prstGeom>
            </p:spPr>
          </p:pic>
        </mc:Fallback>
      </mc:AlternateContent>
      <p:sp>
        <p:nvSpPr>
          <p:cNvPr id="3" name="Rectangle 2">
            <a:extLst>
              <a:ext uri="{FF2B5EF4-FFF2-40B4-BE49-F238E27FC236}">
                <a16:creationId xmlns:a16="http://schemas.microsoft.com/office/drawing/2014/main" id="{DCC5B7BC-66E9-437B-AAD9-8BFA409383EC}"/>
              </a:ext>
            </a:extLst>
          </p:cNvPr>
          <p:cNvSpPr/>
          <p:nvPr/>
        </p:nvSpPr>
        <p:spPr>
          <a:xfrm>
            <a:off x="1197307" y="6567341"/>
            <a:ext cx="4081575" cy="215444"/>
          </a:xfrm>
          <a:prstGeom prst="rect">
            <a:avLst/>
          </a:prstGeom>
        </p:spPr>
        <p:txBody>
          <a:bodyPr wrap="square">
            <a:spAutoFit/>
          </a:bodyPr>
          <a:lstStyle/>
          <a:p>
            <a:pPr marL="12700" lvl="0"/>
            <a:r>
              <a:rPr lang="en-US" sz="800" dirty="0">
                <a:solidFill>
                  <a:srgbClr val="636466"/>
                </a:solidFill>
                <a:latin typeface="Verdana"/>
                <a:ea typeface="Verdana"/>
                <a:cs typeface="Verdana"/>
                <a:sym typeface="Verdana"/>
              </a:rPr>
              <a:t>Other quotes available</a:t>
            </a:r>
          </a:p>
        </p:txBody>
      </p:sp>
      <p:pic>
        <p:nvPicPr>
          <p:cNvPr id="19" name="Picture 18" descr="A picture containing text, clipart&#10;&#10;Description automatically generated">
            <a:extLst>
              <a:ext uri="{FF2B5EF4-FFF2-40B4-BE49-F238E27FC236}">
                <a16:creationId xmlns:a16="http://schemas.microsoft.com/office/drawing/2014/main" id="{BA001089-76C6-4EAC-9381-52ED0B349248}"/>
              </a:ext>
            </a:extLst>
          </p:cNvPr>
          <p:cNvPicPr>
            <a:picLocks noChangeAspect="1"/>
          </p:cNvPicPr>
          <p:nvPr/>
        </p:nvPicPr>
        <p:blipFill>
          <a:blip r:embed="rId20"/>
          <a:stretch>
            <a:fillRect/>
          </a:stretch>
        </p:blipFill>
        <p:spPr>
          <a:xfrm>
            <a:off x="6315075" y="6160532"/>
            <a:ext cx="3409950" cy="149541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14"/>
          <p:cNvSpPr/>
          <p:nvPr/>
        </p:nvSpPr>
        <p:spPr>
          <a:xfrm>
            <a:off x="5278882" y="685801"/>
            <a:ext cx="0" cy="6086475"/>
          </a:xfrm>
          <a:custGeom>
            <a:avLst/>
            <a:gdLst/>
            <a:ahLst/>
            <a:cxnLst/>
            <a:rect l="l" t="t" r="r" b="b"/>
            <a:pathLst>
              <a:path w="120000" h="6086475" extrusionOk="0">
                <a:moveTo>
                  <a:pt x="0" y="0"/>
                </a:moveTo>
                <a:lnTo>
                  <a:pt x="0" y="6086157"/>
                </a:lnTo>
              </a:path>
            </a:pathLst>
          </a:custGeom>
          <a:noFill/>
          <a:ln w="127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8" name="Google Shape;358;p14"/>
          <p:cNvSpPr/>
          <p:nvPr/>
        </p:nvSpPr>
        <p:spPr>
          <a:xfrm>
            <a:off x="993888" y="665320"/>
            <a:ext cx="4165199" cy="1006611"/>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359" name="Google Shape;359;p14"/>
          <p:cNvGraphicFramePr/>
          <p:nvPr>
            <p:extLst>
              <p:ext uri="{D42A27DB-BD31-4B8C-83A1-F6EECF244321}">
                <p14:modId xmlns:p14="http://schemas.microsoft.com/office/powerpoint/2010/main" val="2297598284"/>
              </p:ext>
            </p:extLst>
          </p:nvPr>
        </p:nvGraphicFramePr>
        <p:xfrm>
          <a:off x="6085917" y="1457325"/>
          <a:ext cx="3171825" cy="4228012"/>
        </p:xfrm>
        <a:graphic>
          <a:graphicData uri="http://schemas.openxmlformats.org/drawingml/2006/table">
            <a:tbl>
              <a:tblPr firstRow="1" bandRow="1">
                <a:noFill/>
                <a:tableStyleId>{56D02556-9A16-4002-A0F5-ACA1990B62C7}</a:tableStyleId>
              </a:tblPr>
              <a:tblGrid>
                <a:gridCol w="3171825">
                  <a:extLst>
                    <a:ext uri="{9D8B030D-6E8A-4147-A177-3AD203B41FA5}">
                      <a16:colId xmlns:a16="http://schemas.microsoft.com/office/drawing/2014/main" val="20000"/>
                    </a:ext>
                  </a:extLst>
                </a:gridCol>
              </a:tblGrid>
              <a:tr h="1181100">
                <a:tc>
                  <a:txBody>
                    <a:bodyPr/>
                    <a:lstStyle/>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dirty="0">
                        <a:latin typeface="Times New Roman"/>
                        <a:ea typeface="Times New Roman"/>
                        <a:cs typeface="Times New Roman"/>
                        <a:sym typeface="Times New Roman"/>
                      </a:endParaRPr>
                    </a:p>
                    <a:p>
                      <a:pPr marL="0" marR="0" lvl="0" indent="0" algn="l" rtl="0">
                        <a:lnSpc>
                          <a:spcPct val="100000"/>
                        </a:lnSpc>
                        <a:spcBef>
                          <a:spcPts val="40"/>
                        </a:spcBef>
                        <a:spcAft>
                          <a:spcPts val="0"/>
                        </a:spcAft>
                        <a:buNone/>
                      </a:pPr>
                      <a:endParaRPr sz="500" u="none" strike="noStrike" cap="none" dirty="0">
                        <a:latin typeface="Times New Roman"/>
                        <a:ea typeface="Times New Roman"/>
                        <a:cs typeface="Times New Roman"/>
                        <a:sym typeface="Times New Roman"/>
                      </a:endParaRPr>
                    </a:p>
                    <a:p>
                      <a:pPr marL="5715" marR="0" lvl="0" indent="0" algn="l" rtl="0">
                        <a:lnSpc>
                          <a:spcPct val="100000"/>
                        </a:lnSpc>
                        <a:spcBef>
                          <a:spcPts val="0"/>
                        </a:spcBef>
                        <a:spcAft>
                          <a:spcPts val="0"/>
                        </a:spcAft>
                        <a:buNone/>
                      </a:pPr>
                      <a:r>
                        <a:rPr lang="en-US" sz="350" b="1" u="none" strike="noStrike" cap="none" dirty="0">
                          <a:latin typeface="Arial"/>
                          <a:ea typeface="Arial"/>
                          <a:cs typeface="Arial"/>
                          <a:sym typeface="Arial"/>
                        </a:rPr>
                        <a:t>Biofuels</a:t>
                      </a:r>
                      <a:endParaRPr sz="350" u="none" strike="noStrike" cap="none" dirty="0">
                        <a:latin typeface="Arial"/>
                        <a:ea typeface="Arial"/>
                        <a:cs typeface="Arial"/>
                        <a:sym typeface="Arial"/>
                      </a:endParaRPr>
                    </a:p>
                    <a:p>
                      <a:pPr marL="5715" marR="0" lvl="0" indent="0" algn="l" rtl="0">
                        <a:lnSpc>
                          <a:spcPct val="100000"/>
                        </a:lnSpc>
                        <a:spcBef>
                          <a:spcPts val="35"/>
                        </a:spcBef>
                        <a:spcAft>
                          <a:spcPts val="0"/>
                        </a:spcAft>
                        <a:buNone/>
                      </a:pPr>
                      <a:r>
                        <a:rPr lang="en-US" sz="350" b="1" u="none" strike="noStrike" cap="none" dirty="0">
                          <a:latin typeface="Times New Roman"/>
                          <a:ea typeface="Times New Roman"/>
                          <a:cs typeface="Times New Roman"/>
                          <a:sym typeface="Times New Roman"/>
                        </a:rPr>
                        <a:t>Agri-Pulse: White House, EPA pledging RFS commitment</a:t>
                      </a:r>
                      <a:endParaRPr sz="350" u="none" strike="noStrike" cap="none" dirty="0">
                        <a:latin typeface="Times New Roman"/>
                        <a:ea typeface="Times New Roman"/>
                        <a:cs typeface="Times New Roman"/>
                        <a:sym typeface="Times New Roman"/>
                      </a:endParaRPr>
                    </a:p>
                    <a:p>
                      <a:pPr marL="5715" marR="0" lvl="0" indent="0" algn="l" rtl="0">
                        <a:lnSpc>
                          <a:spcPct val="87142"/>
                        </a:lnSpc>
                        <a:spcBef>
                          <a:spcPts val="50"/>
                        </a:spcBef>
                        <a:spcAft>
                          <a:spcPts val="0"/>
                        </a:spcAft>
                        <a:buNone/>
                      </a:pPr>
                      <a:r>
                        <a:rPr lang="en-US" sz="350" u="none" strike="noStrike" cap="none" dirty="0">
                          <a:solidFill>
                            <a:srgbClr val="0000FF"/>
                          </a:solidFill>
                          <a:latin typeface="Calibri"/>
                          <a:ea typeface="Calibri"/>
                          <a:cs typeface="Calibri"/>
                          <a:sym typeface="Calibri"/>
                        </a:rPr>
                        <a:t>Link </a:t>
                      </a:r>
                      <a:r>
                        <a:rPr lang="en-US" sz="350" u="none" strike="noStrike" cap="none" dirty="0">
                          <a:latin typeface="Times New Roman"/>
                          <a:ea typeface="Times New Roman"/>
                          <a:cs typeface="Times New Roman"/>
                          <a:sym typeface="Times New Roman"/>
                        </a:rPr>
                        <a:t>- (Audio) The Trump Administration is pledging its support for the Renewable Fuel Standard as the comment period for a controversial proposal under the plan</a:t>
                      </a:r>
                      <a:endParaRPr sz="350" u="none" strike="noStrike" cap="none" dirty="0">
                        <a:latin typeface="Times New Roman"/>
                        <a:ea typeface="Times New Roman"/>
                        <a:cs typeface="Times New Roman"/>
                        <a:sym typeface="Times New Roman"/>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tcPr>
                </a:tc>
                <a:extLst>
                  <a:ext uri="{0D108BD9-81ED-4DB2-BD59-A6C34878D82A}">
                    <a16:rowId xmlns:a16="http://schemas.microsoft.com/office/drawing/2014/main" val="10000"/>
                  </a:ext>
                </a:extLst>
              </a:tr>
              <a:tr h="236850">
                <a:tc>
                  <a:txBody>
                    <a:bodyPr/>
                    <a:lstStyle/>
                    <a:p>
                      <a:pPr marL="5715" marR="0" lvl="0" indent="0" algn="l" rtl="0">
                        <a:lnSpc>
                          <a:spcPct val="100000"/>
                        </a:lnSpc>
                        <a:spcBef>
                          <a:spcPts val="0"/>
                        </a:spcBef>
                        <a:spcAft>
                          <a:spcPts val="0"/>
                        </a:spcAft>
                        <a:buNone/>
                      </a:pPr>
                      <a:r>
                        <a:rPr lang="en-US" sz="350" u="none" strike="noStrike" cap="none">
                          <a:latin typeface="Times New Roman"/>
                          <a:ea typeface="Times New Roman"/>
                          <a:cs typeface="Times New Roman"/>
                          <a:sym typeface="Times New Roman"/>
                        </a:rPr>
                        <a:t>comes to a close.</a:t>
                      </a:r>
                      <a:endParaRPr sz="350" u="none" strike="noStrike" cap="none">
                        <a:latin typeface="Times New Roman"/>
                        <a:ea typeface="Times New Roman"/>
                        <a:cs typeface="Times New Roman"/>
                        <a:sym typeface="Times New Roman"/>
                      </a:endParaRPr>
                    </a:p>
                    <a:p>
                      <a:pPr marL="0" marR="0" lvl="0" indent="0" algn="l" rtl="0">
                        <a:lnSpc>
                          <a:spcPct val="100000"/>
                        </a:lnSpc>
                        <a:spcBef>
                          <a:spcPts val="35"/>
                        </a:spcBef>
                        <a:spcAft>
                          <a:spcPts val="0"/>
                        </a:spcAft>
                        <a:buNone/>
                      </a:pPr>
                      <a:endParaRPr sz="400" u="none" strike="noStrike" cap="none">
                        <a:latin typeface="Times New Roman"/>
                        <a:ea typeface="Times New Roman"/>
                        <a:cs typeface="Times New Roman"/>
                        <a:sym typeface="Times New Roman"/>
                      </a:endParaRPr>
                    </a:p>
                    <a:p>
                      <a:pPr marL="5715" marR="0" lvl="0" indent="0" algn="l" rtl="0">
                        <a:lnSpc>
                          <a:spcPct val="100000"/>
                        </a:lnSpc>
                        <a:spcBef>
                          <a:spcPts val="5"/>
                        </a:spcBef>
                        <a:spcAft>
                          <a:spcPts val="0"/>
                        </a:spcAft>
                        <a:buNone/>
                      </a:pPr>
                      <a:r>
                        <a:rPr lang="en-US" sz="350" b="1" u="none" strike="noStrike" cap="none">
                          <a:latin typeface="Times New Roman"/>
                          <a:ea typeface="Times New Roman"/>
                          <a:cs typeface="Times New Roman"/>
                          <a:sym typeface="Times New Roman"/>
                        </a:rPr>
                        <a:t>Agri-Pulse: Trump, Pruitt doing RFS outreach to Iowa officials</a:t>
                      </a:r>
                      <a:endParaRPr sz="350" u="none" strike="noStrike" cap="none">
                        <a:latin typeface="Times New Roman"/>
                        <a:ea typeface="Times New Roman"/>
                        <a:cs typeface="Times New Roman"/>
                        <a:sym typeface="Times New Roman"/>
                      </a:endParaRPr>
                    </a:p>
                    <a:p>
                      <a:pPr marL="5715" marR="0" lvl="0" indent="0" algn="l" rtl="0">
                        <a:lnSpc>
                          <a:spcPct val="87142"/>
                        </a:lnSpc>
                        <a:spcBef>
                          <a:spcPts val="45"/>
                        </a:spcBef>
                        <a:spcAft>
                          <a:spcPts val="0"/>
                        </a:spcAft>
                        <a:buNone/>
                      </a:pPr>
                      <a:r>
                        <a:rPr lang="en-US" sz="350" u="none" strike="noStrike" cap="none">
                          <a:solidFill>
                            <a:srgbClr val="0000FF"/>
                          </a:solidFill>
                          <a:latin typeface="Calibri"/>
                          <a:ea typeface="Calibri"/>
                          <a:cs typeface="Calibri"/>
                          <a:sym typeface="Calibri"/>
                        </a:rPr>
                        <a:t>Link </a:t>
                      </a:r>
                      <a:r>
                        <a:rPr lang="en-US" sz="350" u="none" strike="noStrike" cap="none">
                          <a:latin typeface="Times New Roman"/>
                          <a:ea typeface="Times New Roman"/>
                          <a:cs typeface="Times New Roman"/>
                          <a:sym typeface="Times New Roman"/>
                        </a:rPr>
                        <a:t>- (Subscriber only) By the end of the week, one would expect EPA Administrator Scott Pruitt to be fluent in pro-RFS Iowa vernacular.</a:t>
                      </a:r>
                      <a:endParaRPr sz="350" u="none" strike="noStrike" cap="none">
                        <a:latin typeface="Times New Roman"/>
                        <a:ea typeface="Times New Roman"/>
                        <a:cs typeface="Times New Roman"/>
                        <a:sym typeface="Times New Roman"/>
                      </a:endParaRPr>
                    </a:p>
                  </a:txBody>
                  <a:tcPr marL="0" marR="0" marT="95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1"/>
                  </a:ext>
                </a:extLst>
              </a:tr>
              <a:tr h="177800">
                <a:tc>
                  <a:txBody>
                    <a:bodyPr/>
                    <a:lstStyle/>
                    <a:p>
                      <a:pPr marL="0" marR="0" lvl="0" indent="0" algn="l" rtl="0">
                        <a:lnSpc>
                          <a:spcPct val="100000"/>
                        </a:lnSpc>
                        <a:spcBef>
                          <a:spcPts val="0"/>
                        </a:spcBef>
                        <a:spcAft>
                          <a:spcPts val="0"/>
                        </a:spcAft>
                        <a:buNone/>
                      </a:pPr>
                      <a:endParaRPr sz="450" u="none" strike="noStrike" cap="none">
                        <a:latin typeface="Times New Roman"/>
                        <a:ea typeface="Times New Roman"/>
                        <a:cs typeface="Times New Roman"/>
                        <a:sym typeface="Times New Roman"/>
                      </a:endParaRPr>
                    </a:p>
                    <a:p>
                      <a:pPr marL="5715" marR="0" lvl="0" indent="0" algn="l" rtl="0">
                        <a:lnSpc>
                          <a:spcPct val="100000"/>
                        </a:lnSpc>
                        <a:spcBef>
                          <a:spcPts val="0"/>
                        </a:spcBef>
                        <a:spcAft>
                          <a:spcPts val="0"/>
                        </a:spcAft>
                        <a:buNone/>
                      </a:pPr>
                      <a:r>
                        <a:rPr lang="en-US" sz="350" b="1" u="none" strike="noStrike" cap="none">
                          <a:latin typeface="Times New Roman"/>
                          <a:ea typeface="Times New Roman"/>
                          <a:cs typeface="Times New Roman"/>
                          <a:sym typeface="Times New Roman"/>
                        </a:rPr>
                        <a:t>The Des Moines Register: Gov. Reynolds: Conversation with Trump on RFS was 'constructive'</a:t>
                      </a:r>
                      <a:endParaRPr sz="350" u="none" strike="noStrike" cap="none">
                        <a:latin typeface="Times New Roman"/>
                        <a:ea typeface="Times New Roman"/>
                        <a:cs typeface="Times New Roman"/>
                        <a:sym typeface="Times New Roman"/>
                      </a:endParaRPr>
                    </a:p>
                    <a:p>
                      <a:pPr marL="5715" marR="0" lvl="0" indent="0" algn="l" rtl="0">
                        <a:lnSpc>
                          <a:spcPct val="87142"/>
                        </a:lnSpc>
                        <a:spcBef>
                          <a:spcPts val="40"/>
                        </a:spcBef>
                        <a:spcAft>
                          <a:spcPts val="0"/>
                        </a:spcAft>
                        <a:buNone/>
                      </a:pPr>
                      <a:r>
                        <a:rPr lang="en-US" sz="350" u="none" strike="noStrike" cap="none">
                          <a:solidFill>
                            <a:srgbClr val="0000FF"/>
                          </a:solidFill>
                          <a:latin typeface="Calibri"/>
                          <a:ea typeface="Calibri"/>
                          <a:cs typeface="Calibri"/>
                          <a:sym typeface="Calibri"/>
                        </a:rPr>
                        <a:t>Link </a:t>
                      </a:r>
                      <a:r>
                        <a:rPr lang="en-US" sz="350" u="none" strike="noStrike" cap="none">
                          <a:latin typeface="Times New Roman"/>
                          <a:ea typeface="Times New Roman"/>
                          <a:cs typeface="Times New Roman"/>
                          <a:sym typeface="Times New Roman"/>
                        </a:rPr>
                        <a:t>- Iowa Gov. Kim Reynolds said Wednesday she had a "very constructive" phone call with President Donald Trump about preserving a federal mandate that</a:t>
                      </a:r>
                      <a:endParaRPr sz="350" u="none" strike="noStrike" cap="none">
                        <a:latin typeface="Times New Roman"/>
                        <a:ea typeface="Times New Roman"/>
                        <a:cs typeface="Times New Roman"/>
                        <a:sym typeface="Times New Roman"/>
                      </a:endParaRPr>
                    </a:p>
                  </a:txBody>
                  <a:tcPr marL="0" marR="0" marT="255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2"/>
                  </a:ext>
                </a:extLst>
              </a:tr>
              <a:tr h="295275">
                <a:tc>
                  <a:txBody>
                    <a:bodyPr/>
                    <a:lstStyle/>
                    <a:p>
                      <a:pPr marL="5715" marR="0" lvl="0" indent="0" algn="l" rtl="0">
                        <a:lnSpc>
                          <a:spcPct val="100000"/>
                        </a:lnSpc>
                        <a:spcBef>
                          <a:spcPts val="0"/>
                        </a:spcBef>
                        <a:spcAft>
                          <a:spcPts val="0"/>
                        </a:spcAft>
                        <a:buNone/>
                      </a:pPr>
                      <a:r>
                        <a:rPr lang="en-US" sz="350" u="none" strike="noStrike" cap="none" dirty="0">
                          <a:latin typeface="Times New Roman"/>
                          <a:ea typeface="Times New Roman"/>
                          <a:cs typeface="Times New Roman"/>
                          <a:sym typeface="Times New Roman"/>
                        </a:rPr>
                        <a:t>requires ethanol and biodiesel to be blended into the nation’s fuel supply.</a:t>
                      </a:r>
                      <a:endParaRPr sz="350" u="none" strike="noStrike" cap="none" dirty="0">
                        <a:latin typeface="Times New Roman"/>
                        <a:ea typeface="Times New Roman"/>
                        <a:cs typeface="Times New Roman"/>
                        <a:sym typeface="Times New Roman"/>
                      </a:endParaRPr>
                    </a:p>
                    <a:p>
                      <a:pPr marL="0" marR="0" lvl="0" indent="0" algn="l" rtl="0">
                        <a:lnSpc>
                          <a:spcPct val="100000"/>
                        </a:lnSpc>
                        <a:spcBef>
                          <a:spcPts val="40"/>
                        </a:spcBef>
                        <a:spcAft>
                          <a:spcPts val="0"/>
                        </a:spcAft>
                        <a:buNone/>
                      </a:pPr>
                      <a:endParaRPr sz="400" u="none" strike="noStrike" cap="none" dirty="0">
                        <a:latin typeface="Times New Roman"/>
                        <a:ea typeface="Times New Roman"/>
                        <a:cs typeface="Times New Roman"/>
                        <a:sym typeface="Times New Roman"/>
                      </a:endParaRPr>
                    </a:p>
                    <a:p>
                      <a:pPr marL="5715" marR="0" lvl="0" indent="0" algn="l" rtl="0">
                        <a:lnSpc>
                          <a:spcPct val="100000"/>
                        </a:lnSpc>
                        <a:spcBef>
                          <a:spcPts val="0"/>
                        </a:spcBef>
                        <a:spcAft>
                          <a:spcPts val="0"/>
                        </a:spcAft>
                        <a:buNone/>
                      </a:pPr>
                      <a:r>
                        <a:rPr lang="en-US" sz="350" b="1" u="none" strike="noStrike" cap="none" dirty="0">
                          <a:latin typeface="Arial"/>
                          <a:ea typeface="Arial"/>
                          <a:cs typeface="Arial"/>
                          <a:sym typeface="Arial"/>
                        </a:rPr>
                        <a:t>Wind</a:t>
                      </a:r>
                      <a:endParaRPr sz="350" u="none" strike="noStrike" cap="none" dirty="0">
                        <a:latin typeface="Arial"/>
                        <a:ea typeface="Arial"/>
                        <a:cs typeface="Arial"/>
                        <a:sym typeface="Arial"/>
                      </a:endParaRPr>
                    </a:p>
                    <a:p>
                      <a:pPr marL="5715" marR="0" lvl="0" indent="0" algn="l" rtl="0">
                        <a:lnSpc>
                          <a:spcPct val="100000"/>
                        </a:lnSpc>
                        <a:spcBef>
                          <a:spcPts val="40"/>
                        </a:spcBef>
                        <a:spcAft>
                          <a:spcPts val="0"/>
                        </a:spcAft>
                        <a:buNone/>
                      </a:pPr>
                      <a:r>
                        <a:rPr lang="en-US" sz="350" b="1" u="none" strike="noStrike" cap="none" dirty="0" err="1">
                          <a:latin typeface="Times New Roman"/>
                          <a:ea typeface="Times New Roman"/>
                          <a:cs typeface="Times New Roman"/>
                          <a:sym typeface="Times New Roman"/>
                        </a:rPr>
                        <a:t>Engadget</a:t>
                      </a:r>
                      <a:r>
                        <a:rPr lang="en-US" sz="350" b="1" u="none" strike="noStrike" cap="none" dirty="0">
                          <a:latin typeface="Times New Roman"/>
                          <a:ea typeface="Times New Roman"/>
                          <a:cs typeface="Times New Roman"/>
                          <a:sym typeface="Times New Roman"/>
                        </a:rPr>
                        <a:t>: World’s first floating wind farm powers up in Scotland</a:t>
                      </a:r>
                      <a:endParaRPr sz="350" u="none" strike="noStrike" cap="none" dirty="0">
                        <a:latin typeface="Times New Roman"/>
                        <a:ea typeface="Times New Roman"/>
                        <a:cs typeface="Times New Roman"/>
                        <a:sym typeface="Times New Roman"/>
                      </a:endParaRPr>
                    </a:p>
                    <a:p>
                      <a:pPr marL="5715" marR="0" lvl="0" indent="0" algn="l" rtl="0">
                        <a:lnSpc>
                          <a:spcPct val="87142"/>
                        </a:lnSpc>
                        <a:spcBef>
                          <a:spcPts val="45"/>
                        </a:spcBef>
                        <a:spcAft>
                          <a:spcPts val="0"/>
                        </a:spcAft>
                        <a:buNone/>
                      </a:pPr>
                      <a:r>
                        <a:rPr lang="en-US" sz="350" u="none" strike="noStrike" cap="none" dirty="0">
                          <a:solidFill>
                            <a:srgbClr val="0000FF"/>
                          </a:solidFill>
                          <a:latin typeface="Calibri"/>
                          <a:ea typeface="Calibri"/>
                          <a:cs typeface="Calibri"/>
                          <a:sym typeface="Calibri"/>
                        </a:rPr>
                        <a:t>Link </a:t>
                      </a:r>
                      <a:r>
                        <a:rPr lang="en-US" sz="350" u="none" strike="noStrike" cap="none" dirty="0">
                          <a:solidFill>
                            <a:srgbClr val="0033FF"/>
                          </a:solidFill>
                          <a:latin typeface="Times New Roman"/>
                          <a:ea typeface="Times New Roman"/>
                          <a:cs typeface="Times New Roman"/>
                          <a:sym typeface="Times New Roman"/>
                        </a:rPr>
                        <a:t>- </a:t>
                      </a:r>
                      <a:r>
                        <a:rPr lang="en-US" sz="350" u="none" strike="noStrike" cap="none" dirty="0">
                          <a:latin typeface="Times New Roman"/>
                          <a:ea typeface="Times New Roman"/>
                          <a:cs typeface="Times New Roman"/>
                          <a:sym typeface="Times New Roman"/>
                        </a:rPr>
                        <a:t>The blades of five huge turbines have </a:t>
                      </a:r>
                      <a:r>
                        <a:rPr lang="en-US" sz="350" u="sng" strike="noStrike" cap="none" dirty="0">
                          <a:latin typeface="Times New Roman"/>
                          <a:ea typeface="Times New Roman"/>
                          <a:cs typeface="Times New Roman"/>
                          <a:sym typeface="Times New Roman"/>
                        </a:rPr>
                        <a:t>begun spinnin</a:t>
                      </a:r>
                      <a:r>
                        <a:rPr lang="en-US" sz="350" u="none" strike="noStrike" cap="none" dirty="0">
                          <a:latin typeface="Times New Roman"/>
                          <a:ea typeface="Times New Roman"/>
                          <a:cs typeface="Times New Roman"/>
                          <a:sym typeface="Times New Roman"/>
                        </a:rPr>
                        <a:t>g on </a:t>
                      </a:r>
                      <a:r>
                        <a:rPr lang="en-US" sz="350" u="sng" strike="noStrike" cap="none" dirty="0">
                          <a:latin typeface="Times New Roman"/>
                          <a:ea typeface="Times New Roman"/>
                          <a:cs typeface="Times New Roman"/>
                          <a:sym typeface="Times New Roman"/>
                        </a:rPr>
                        <a:t>the world's first floating offshore wind farm</a:t>
                      </a:r>
                      <a:r>
                        <a:rPr lang="en-US" sz="350" u="none" strike="noStrike" cap="none" dirty="0">
                          <a:latin typeface="Times New Roman"/>
                          <a:ea typeface="Times New Roman"/>
                          <a:cs typeface="Times New Roman"/>
                          <a:sym typeface="Times New Roman"/>
                        </a:rPr>
                        <a:t>, located over 15 miles off the coast of </a:t>
                      </a:r>
                      <a:r>
                        <a:rPr lang="en-US" sz="350" u="none" strike="noStrike" cap="none" dirty="0" err="1">
                          <a:latin typeface="Times New Roman"/>
                          <a:ea typeface="Times New Roman"/>
                          <a:cs typeface="Times New Roman"/>
                          <a:sym typeface="Times New Roman"/>
                        </a:rPr>
                        <a:t>Peterhead</a:t>
                      </a:r>
                      <a:r>
                        <a:rPr lang="en-US" sz="350" u="none" strike="noStrike" cap="none" dirty="0">
                          <a:latin typeface="Times New Roman"/>
                          <a:ea typeface="Times New Roman"/>
                          <a:cs typeface="Times New Roman"/>
                          <a:sym typeface="Times New Roman"/>
                        </a:rPr>
                        <a:t>,</a:t>
                      </a:r>
                      <a:endParaRPr sz="350" u="none" strike="noStrike" cap="none" dirty="0">
                        <a:latin typeface="Times New Roman"/>
                        <a:ea typeface="Times New Roman"/>
                        <a:cs typeface="Times New Roman"/>
                        <a:sym typeface="Times New Roman"/>
                      </a:endParaRPr>
                    </a:p>
                  </a:txBody>
                  <a:tcPr marL="0" marR="0" marT="95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3"/>
                  </a:ext>
                </a:extLst>
              </a:tr>
              <a:tr h="236225">
                <a:tc>
                  <a:txBody>
                    <a:bodyPr/>
                    <a:lstStyle/>
                    <a:p>
                      <a:pPr marL="5715" marR="0" lvl="0" indent="0" algn="l" rtl="0">
                        <a:lnSpc>
                          <a:spcPct val="100000"/>
                        </a:lnSpc>
                        <a:spcBef>
                          <a:spcPts val="0"/>
                        </a:spcBef>
                        <a:spcAft>
                          <a:spcPts val="0"/>
                        </a:spcAft>
                        <a:buNone/>
                      </a:pPr>
                      <a:r>
                        <a:rPr lang="en-US" sz="350" u="none" strike="noStrike" cap="none">
                          <a:latin typeface="Times New Roman"/>
                          <a:ea typeface="Times New Roman"/>
                          <a:cs typeface="Times New Roman"/>
                          <a:sym typeface="Times New Roman"/>
                        </a:rPr>
                        <a:t>Aberdeenshire in Scotland.</a:t>
                      </a:r>
                      <a:endParaRPr sz="350" u="none" strike="noStrike" cap="none">
                        <a:latin typeface="Times New Roman"/>
                        <a:ea typeface="Times New Roman"/>
                        <a:cs typeface="Times New Roman"/>
                        <a:sym typeface="Times New Roman"/>
                      </a:endParaRPr>
                    </a:p>
                    <a:p>
                      <a:pPr marL="0" marR="0" lvl="0" indent="0" algn="l" rtl="0">
                        <a:lnSpc>
                          <a:spcPct val="100000"/>
                        </a:lnSpc>
                        <a:spcBef>
                          <a:spcPts val="35"/>
                        </a:spcBef>
                        <a:spcAft>
                          <a:spcPts val="0"/>
                        </a:spcAft>
                        <a:buNone/>
                      </a:pPr>
                      <a:endParaRPr sz="400" u="none" strike="noStrike" cap="none">
                        <a:latin typeface="Times New Roman"/>
                        <a:ea typeface="Times New Roman"/>
                        <a:cs typeface="Times New Roman"/>
                        <a:sym typeface="Times New Roman"/>
                      </a:endParaRPr>
                    </a:p>
                    <a:p>
                      <a:pPr marL="5715" marR="0" lvl="0" indent="0" algn="l" rtl="0">
                        <a:lnSpc>
                          <a:spcPct val="100000"/>
                        </a:lnSpc>
                        <a:spcBef>
                          <a:spcPts val="0"/>
                        </a:spcBef>
                        <a:spcAft>
                          <a:spcPts val="0"/>
                        </a:spcAft>
                        <a:buNone/>
                      </a:pPr>
                      <a:r>
                        <a:rPr lang="en-US" sz="350" b="1" u="none" strike="noStrike" cap="none">
                          <a:latin typeface="Times New Roman"/>
                          <a:ea typeface="Times New Roman"/>
                          <a:cs typeface="Times New Roman"/>
                          <a:sym typeface="Times New Roman"/>
                        </a:rPr>
                        <a:t>CNBC: Amazon's Jeff Bezos just opened a massive wind farm in Texas</a:t>
                      </a:r>
                      <a:endParaRPr sz="350" u="none" strike="noStrike" cap="none">
                        <a:latin typeface="Times New Roman"/>
                        <a:ea typeface="Times New Roman"/>
                        <a:cs typeface="Times New Roman"/>
                        <a:sym typeface="Times New Roman"/>
                      </a:endParaRPr>
                    </a:p>
                    <a:p>
                      <a:pPr marL="5715" marR="0" lvl="0" indent="0" algn="l" rtl="0">
                        <a:lnSpc>
                          <a:spcPct val="87142"/>
                        </a:lnSpc>
                        <a:spcBef>
                          <a:spcPts val="50"/>
                        </a:spcBef>
                        <a:spcAft>
                          <a:spcPts val="0"/>
                        </a:spcAft>
                        <a:buNone/>
                      </a:pPr>
                      <a:r>
                        <a:rPr lang="en-US" sz="350" u="none" strike="noStrike" cap="none">
                          <a:solidFill>
                            <a:srgbClr val="0000FF"/>
                          </a:solidFill>
                          <a:latin typeface="Calibri"/>
                          <a:ea typeface="Calibri"/>
                          <a:cs typeface="Calibri"/>
                          <a:sym typeface="Calibri"/>
                        </a:rPr>
                        <a:t>Link </a:t>
                      </a:r>
                      <a:r>
                        <a:rPr lang="en-US" sz="350" u="none" strike="noStrike" cap="none">
                          <a:solidFill>
                            <a:srgbClr val="0033FF"/>
                          </a:solidFill>
                          <a:latin typeface="Times New Roman"/>
                          <a:ea typeface="Times New Roman"/>
                          <a:cs typeface="Times New Roman"/>
                          <a:sym typeface="Times New Roman"/>
                        </a:rPr>
                        <a:t>- </a:t>
                      </a:r>
                      <a:r>
                        <a:rPr lang="en-US" sz="350" u="none" strike="noStrike" cap="none">
                          <a:latin typeface="Times New Roman"/>
                          <a:ea typeface="Times New Roman"/>
                          <a:cs typeface="Times New Roman"/>
                          <a:sym typeface="Times New Roman"/>
                        </a:rPr>
                        <a:t>Amazon’s biggest wind farm to date is operational and will add over 1 million megawatt hours (MWh) of clean energy to the grid annually.</a:t>
                      </a:r>
                      <a:endParaRPr sz="350" u="none" strike="noStrike" cap="none">
                        <a:latin typeface="Times New Roman"/>
                        <a:ea typeface="Times New Roman"/>
                        <a:cs typeface="Times New Roman"/>
                        <a:sym typeface="Times New Roman"/>
                      </a:endParaRPr>
                    </a:p>
                  </a:txBody>
                  <a:tcPr marL="0" marR="0" marT="95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4"/>
                  </a:ext>
                </a:extLst>
              </a:tr>
              <a:tr h="652150">
                <a:tc>
                  <a:txBody>
                    <a:bodyPr/>
                    <a:lstStyle/>
                    <a:p>
                      <a:pPr marL="0" marR="0" lvl="0" indent="0" algn="l" rtl="0">
                        <a:lnSpc>
                          <a:spcPct val="100000"/>
                        </a:lnSpc>
                        <a:spcBef>
                          <a:spcPts val="0"/>
                        </a:spcBef>
                        <a:spcAft>
                          <a:spcPts val="0"/>
                        </a:spcAft>
                        <a:buNone/>
                      </a:pPr>
                      <a:endParaRPr sz="4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400" u="none" strike="noStrike" cap="none">
                        <a:latin typeface="Times New Roman"/>
                        <a:ea typeface="Times New Roman"/>
                        <a:cs typeface="Times New Roman"/>
                        <a:sym typeface="Times New Roman"/>
                      </a:endParaRPr>
                    </a:p>
                    <a:p>
                      <a:pPr marL="0" marR="0" lvl="0" indent="0" algn="l" rtl="0">
                        <a:lnSpc>
                          <a:spcPct val="100000"/>
                        </a:lnSpc>
                        <a:spcBef>
                          <a:spcPts val="10"/>
                        </a:spcBef>
                        <a:spcAft>
                          <a:spcPts val="0"/>
                        </a:spcAft>
                        <a:buNone/>
                      </a:pPr>
                      <a:endParaRPr sz="500" u="none" strike="noStrike" cap="none">
                        <a:latin typeface="Times New Roman"/>
                        <a:ea typeface="Times New Roman"/>
                        <a:cs typeface="Times New Roman"/>
                        <a:sym typeface="Times New Roman"/>
                      </a:endParaRPr>
                    </a:p>
                    <a:p>
                      <a:pPr marL="5715" marR="0" lvl="0" indent="0" algn="l" rtl="0">
                        <a:lnSpc>
                          <a:spcPct val="100000"/>
                        </a:lnSpc>
                        <a:spcBef>
                          <a:spcPts val="0"/>
                        </a:spcBef>
                        <a:spcAft>
                          <a:spcPts val="0"/>
                        </a:spcAft>
                        <a:buNone/>
                      </a:pPr>
                      <a:r>
                        <a:rPr lang="en-US" sz="350" b="1" u="none" strike="noStrike" cap="none">
                          <a:latin typeface="Arial"/>
                          <a:ea typeface="Arial"/>
                          <a:cs typeface="Arial"/>
                          <a:sym typeface="Arial"/>
                        </a:rPr>
                        <a:t>Grid</a:t>
                      </a:r>
                      <a:endParaRPr sz="350" u="none" strike="noStrike" cap="none">
                        <a:latin typeface="Arial"/>
                        <a:ea typeface="Arial"/>
                        <a:cs typeface="Arial"/>
                        <a:sym typeface="Arial"/>
                      </a:endParaRPr>
                    </a:p>
                    <a:p>
                      <a:pPr marL="5715" marR="0" lvl="0" indent="0" algn="l" rtl="0">
                        <a:lnSpc>
                          <a:spcPct val="100000"/>
                        </a:lnSpc>
                        <a:spcBef>
                          <a:spcPts val="45"/>
                        </a:spcBef>
                        <a:spcAft>
                          <a:spcPts val="0"/>
                        </a:spcAft>
                        <a:buNone/>
                      </a:pPr>
                      <a:r>
                        <a:rPr lang="en-US" sz="350" b="1" u="none" strike="noStrike" cap="none">
                          <a:latin typeface="Times New Roman"/>
                          <a:ea typeface="Times New Roman"/>
                          <a:cs typeface="Times New Roman"/>
                          <a:sym typeface="Times New Roman"/>
                        </a:rPr>
                        <a:t>Agri-Pulse: DOE considers controversial power project opposed by lawmakers</a:t>
                      </a:r>
                      <a:endParaRPr sz="350" u="none" strike="noStrike" cap="none">
                        <a:latin typeface="Times New Roman"/>
                        <a:ea typeface="Times New Roman"/>
                        <a:cs typeface="Times New Roman"/>
                        <a:sym typeface="Times New Roman"/>
                      </a:endParaRPr>
                    </a:p>
                    <a:p>
                      <a:pPr marL="5715" marR="0" lvl="0" indent="0" algn="l" rtl="0">
                        <a:lnSpc>
                          <a:spcPct val="87142"/>
                        </a:lnSpc>
                        <a:spcBef>
                          <a:spcPts val="40"/>
                        </a:spcBef>
                        <a:spcAft>
                          <a:spcPts val="0"/>
                        </a:spcAft>
                        <a:buNone/>
                      </a:pPr>
                      <a:r>
                        <a:rPr lang="en-US" sz="350" u="none" strike="noStrike" cap="none">
                          <a:solidFill>
                            <a:srgbClr val="0000FF"/>
                          </a:solidFill>
                          <a:latin typeface="Calibri"/>
                          <a:ea typeface="Calibri"/>
                          <a:cs typeface="Calibri"/>
                          <a:sym typeface="Calibri"/>
                        </a:rPr>
                        <a:t>Link </a:t>
                      </a:r>
                      <a:r>
                        <a:rPr lang="en-US" sz="350" u="none" strike="noStrike" cap="none">
                          <a:latin typeface="Times New Roman"/>
                          <a:ea typeface="Times New Roman"/>
                          <a:cs typeface="Times New Roman"/>
                          <a:sym typeface="Times New Roman"/>
                        </a:rPr>
                        <a:t>- Energy Secretary Rick Perry is weighing a request to end DOE's participation in a multibillion project that would carry 4,000 megawatts of electricity – enough to</a:t>
                      </a:r>
                      <a:endParaRPr sz="350" u="none" strike="noStrike" cap="none">
                        <a:latin typeface="Times New Roman"/>
                        <a:ea typeface="Times New Roman"/>
                        <a:cs typeface="Times New Roman"/>
                        <a:sym typeface="Times New Roman"/>
                      </a:endParaRPr>
                    </a:p>
                  </a:txBody>
                  <a:tcPr marL="0" marR="0"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5"/>
                  </a:ext>
                </a:extLst>
              </a:tr>
              <a:tr h="236850">
                <a:tc>
                  <a:txBody>
                    <a:bodyPr/>
                    <a:lstStyle/>
                    <a:p>
                      <a:pPr marL="5715" marR="0" lvl="0" indent="0" algn="l" rtl="0">
                        <a:lnSpc>
                          <a:spcPct val="100000"/>
                        </a:lnSpc>
                        <a:spcBef>
                          <a:spcPts val="0"/>
                        </a:spcBef>
                        <a:spcAft>
                          <a:spcPts val="0"/>
                        </a:spcAft>
                        <a:buNone/>
                      </a:pPr>
                      <a:r>
                        <a:rPr lang="en-US" sz="350" u="none" strike="noStrike" cap="none">
                          <a:latin typeface="Times New Roman"/>
                          <a:ea typeface="Times New Roman"/>
                          <a:cs typeface="Times New Roman"/>
                          <a:sym typeface="Times New Roman"/>
                        </a:rPr>
                        <a:t>power more than 1.5 million homes – across multiple states.</a:t>
                      </a:r>
                      <a:endParaRPr sz="350" u="none" strike="noStrike" cap="none">
                        <a:latin typeface="Times New Roman"/>
                        <a:ea typeface="Times New Roman"/>
                        <a:cs typeface="Times New Roman"/>
                        <a:sym typeface="Times New Roman"/>
                      </a:endParaRPr>
                    </a:p>
                    <a:p>
                      <a:pPr marL="0" marR="0" lvl="0" indent="0" algn="l" rtl="0">
                        <a:lnSpc>
                          <a:spcPct val="100000"/>
                        </a:lnSpc>
                        <a:spcBef>
                          <a:spcPts val="40"/>
                        </a:spcBef>
                        <a:spcAft>
                          <a:spcPts val="0"/>
                        </a:spcAft>
                        <a:buNone/>
                      </a:pPr>
                      <a:endParaRPr sz="400" u="none" strike="noStrike" cap="none">
                        <a:latin typeface="Times New Roman"/>
                        <a:ea typeface="Times New Roman"/>
                        <a:cs typeface="Times New Roman"/>
                        <a:sym typeface="Times New Roman"/>
                      </a:endParaRPr>
                    </a:p>
                    <a:p>
                      <a:pPr marL="5715" marR="0" lvl="0" indent="0" algn="l" rtl="0">
                        <a:lnSpc>
                          <a:spcPct val="100000"/>
                        </a:lnSpc>
                        <a:spcBef>
                          <a:spcPts val="5"/>
                        </a:spcBef>
                        <a:spcAft>
                          <a:spcPts val="0"/>
                        </a:spcAft>
                        <a:buNone/>
                      </a:pPr>
                      <a:r>
                        <a:rPr lang="en-US" sz="350" b="1" u="none" strike="noStrike" cap="none">
                          <a:latin typeface="Times New Roman"/>
                          <a:ea typeface="Times New Roman"/>
                          <a:cs typeface="Times New Roman"/>
                          <a:sym typeface="Times New Roman"/>
                        </a:rPr>
                        <a:t>Agri-Pulse: Perry urges FERC to make grid resiliency a priority</a:t>
                      </a:r>
                      <a:endParaRPr sz="350" u="none" strike="noStrike" cap="none">
                        <a:latin typeface="Times New Roman"/>
                        <a:ea typeface="Times New Roman"/>
                        <a:cs typeface="Times New Roman"/>
                        <a:sym typeface="Times New Roman"/>
                      </a:endParaRPr>
                    </a:p>
                    <a:p>
                      <a:pPr marL="5715" marR="0" lvl="0" indent="0" algn="l" rtl="0">
                        <a:lnSpc>
                          <a:spcPct val="87142"/>
                        </a:lnSpc>
                        <a:spcBef>
                          <a:spcPts val="40"/>
                        </a:spcBef>
                        <a:spcAft>
                          <a:spcPts val="0"/>
                        </a:spcAft>
                        <a:buNone/>
                      </a:pPr>
                      <a:r>
                        <a:rPr lang="en-US" sz="350" u="none" strike="noStrike" cap="none">
                          <a:solidFill>
                            <a:srgbClr val="0000FF"/>
                          </a:solidFill>
                          <a:latin typeface="Calibri"/>
                          <a:ea typeface="Calibri"/>
                          <a:cs typeface="Calibri"/>
                          <a:sym typeface="Calibri"/>
                        </a:rPr>
                        <a:t>Link </a:t>
                      </a:r>
                      <a:r>
                        <a:rPr lang="en-US" sz="350" u="none" strike="noStrike" cap="none">
                          <a:latin typeface="Times New Roman"/>
                          <a:ea typeface="Times New Roman"/>
                          <a:cs typeface="Times New Roman"/>
                          <a:sym typeface="Times New Roman"/>
                        </a:rPr>
                        <a:t>- (Subscriber only) The Energy Department's directive to FERC to issue a rule that helps accurately price electricity generation was intended to spark a</a:t>
                      </a:r>
                      <a:endParaRPr sz="350" u="none" strike="noStrike" cap="none">
                        <a:latin typeface="Times New Roman"/>
                        <a:ea typeface="Times New Roman"/>
                        <a:cs typeface="Times New Roman"/>
                        <a:sym typeface="Times New Roman"/>
                      </a:endParaRPr>
                    </a:p>
                  </a:txBody>
                  <a:tcPr marL="0" marR="0" marT="95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tcPr>
                </a:tc>
                <a:extLst>
                  <a:ext uri="{0D108BD9-81ED-4DB2-BD59-A6C34878D82A}">
                    <a16:rowId xmlns:a16="http://schemas.microsoft.com/office/drawing/2014/main" val="10006"/>
                  </a:ext>
                </a:extLst>
              </a:tr>
              <a:tr h="1171575">
                <a:tc>
                  <a:txBody>
                    <a:bodyPr/>
                    <a:lstStyle/>
                    <a:p>
                      <a:pPr marL="5715" marR="0" lvl="0" indent="0" algn="l" rtl="0">
                        <a:lnSpc>
                          <a:spcPct val="100000"/>
                        </a:lnSpc>
                        <a:spcBef>
                          <a:spcPts val="0"/>
                        </a:spcBef>
                        <a:spcAft>
                          <a:spcPts val="0"/>
                        </a:spcAft>
                        <a:buNone/>
                      </a:pPr>
                      <a:r>
                        <a:rPr lang="en-US" sz="350" u="none" strike="noStrike" cap="none" dirty="0">
                          <a:latin typeface="Times New Roman"/>
                          <a:ea typeface="Times New Roman"/>
                          <a:cs typeface="Times New Roman"/>
                          <a:sym typeface="Times New Roman"/>
                        </a:rPr>
                        <a:t>conversation on the resiliency and reliability of the country's electric grid.</a:t>
                      </a:r>
                      <a:endParaRPr sz="350" u="none" strike="noStrike" cap="none" dirty="0">
                        <a:latin typeface="Times New Roman"/>
                        <a:ea typeface="Times New Roman"/>
                        <a:cs typeface="Times New Roman"/>
                        <a:sym typeface="Times New Roman"/>
                      </a:endParaRPr>
                    </a:p>
                    <a:p>
                      <a:pPr marL="0" marR="0" lvl="0" indent="0" algn="l" rtl="0">
                        <a:lnSpc>
                          <a:spcPct val="100000"/>
                        </a:lnSpc>
                        <a:spcBef>
                          <a:spcPts val="40"/>
                        </a:spcBef>
                        <a:spcAft>
                          <a:spcPts val="0"/>
                        </a:spcAft>
                        <a:buNone/>
                      </a:pPr>
                      <a:endParaRPr sz="400" u="none" strike="noStrike" cap="none" dirty="0">
                        <a:latin typeface="Times New Roman"/>
                        <a:ea typeface="Times New Roman"/>
                        <a:cs typeface="Times New Roman"/>
                        <a:sym typeface="Times New Roman"/>
                      </a:endParaRPr>
                    </a:p>
                    <a:p>
                      <a:pPr marL="5715" marR="0" lvl="0" indent="0" algn="l" rtl="0">
                        <a:lnSpc>
                          <a:spcPct val="100000"/>
                        </a:lnSpc>
                        <a:spcBef>
                          <a:spcPts val="0"/>
                        </a:spcBef>
                        <a:spcAft>
                          <a:spcPts val="0"/>
                        </a:spcAft>
                        <a:buNone/>
                      </a:pPr>
                      <a:r>
                        <a:rPr lang="en-US" sz="350" b="1" u="none" strike="noStrike" cap="none" dirty="0">
                          <a:latin typeface="Arial"/>
                          <a:ea typeface="Arial"/>
                          <a:cs typeface="Arial"/>
                          <a:sym typeface="Arial"/>
                        </a:rPr>
                        <a:t>People</a:t>
                      </a:r>
                      <a:endParaRPr sz="350" u="none" strike="noStrike" cap="none" dirty="0">
                        <a:latin typeface="Arial"/>
                        <a:ea typeface="Arial"/>
                        <a:cs typeface="Arial"/>
                        <a:sym typeface="Arial"/>
                      </a:endParaRPr>
                    </a:p>
                    <a:p>
                      <a:pPr marL="5715" marR="0" lvl="0" indent="0" algn="l" rtl="0">
                        <a:lnSpc>
                          <a:spcPct val="131142"/>
                        </a:lnSpc>
                        <a:spcBef>
                          <a:spcPts val="20"/>
                        </a:spcBef>
                        <a:spcAft>
                          <a:spcPts val="0"/>
                        </a:spcAft>
                        <a:buNone/>
                      </a:pPr>
                      <a:r>
                        <a:rPr lang="en-US" sz="350" u="none" strike="noStrike" cap="none" dirty="0">
                          <a:latin typeface="Times New Roman"/>
                          <a:ea typeface="Times New Roman"/>
                          <a:cs typeface="Times New Roman"/>
                          <a:sym typeface="Times New Roman"/>
                        </a:rPr>
                        <a:t>The EPA could soon have more of its top leadership in place. The Senate Environment and Public Works Committee was to vote today on nominees for four assistant  administrator positions: </a:t>
                      </a:r>
                      <a:r>
                        <a:rPr lang="en-US" sz="350" b="1" u="none" strike="noStrike" cap="none" dirty="0">
                          <a:latin typeface="Times New Roman"/>
                          <a:ea typeface="Times New Roman"/>
                          <a:cs typeface="Times New Roman"/>
                          <a:sym typeface="Times New Roman"/>
                        </a:rPr>
                        <a:t>Michael </a:t>
                      </a:r>
                      <a:r>
                        <a:rPr lang="en-US" sz="350" b="1" u="none" strike="noStrike" cap="none" dirty="0" err="1">
                          <a:latin typeface="Times New Roman"/>
                          <a:ea typeface="Times New Roman"/>
                          <a:cs typeface="Times New Roman"/>
                          <a:sym typeface="Times New Roman"/>
                        </a:rPr>
                        <a:t>Dourson</a:t>
                      </a:r>
                      <a:r>
                        <a:rPr lang="en-US" sz="350" u="none" strike="noStrike" cap="none" dirty="0">
                          <a:latin typeface="Times New Roman"/>
                          <a:ea typeface="Times New Roman"/>
                          <a:cs typeface="Times New Roman"/>
                          <a:sym typeface="Times New Roman"/>
                        </a:rPr>
                        <a:t>, Chemical Safety and Pollution Prevention; </a:t>
                      </a:r>
                      <a:r>
                        <a:rPr lang="en-US" sz="350" b="1" u="none" strike="noStrike" cap="none" dirty="0">
                          <a:latin typeface="Times New Roman"/>
                          <a:ea typeface="Times New Roman"/>
                          <a:cs typeface="Times New Roman"/>
                          <a:sym typeface="Times New Roman"/>
                        </a:rPr>
                        <a:t>William </a:t>
                      </a:r>
                      <a:r>
                        <a:rPr lang="en-US" sz="350" b="1" u="none" strike="noStrike" cap="none" dirty="0" err="1">
                          <a:latin typeface="Times New Roman"/>
                          <a:ea typeface="Times New Roman"/>
                          <a:cs typeface="Times New Roman"/>
                          <a:sym typeface="Times New Roman"/>
                        </a:rPr>
                        <a:t>Wehrum</a:t>
                      </a:r>
                      <a:r>
                        <a:rPr lang="en-US" sz="350" u="none" strike="noStrike" cap="none" dirty="0">
                          <a:latin typeface="Times New Roman"/>
                          <a:ea typeface="Times New Roman"/>
                          <a:cs typeface="Times New Roman"/>
                          <a:sym typeface="Times New Roman"/>
                        </a:rPr>
                        <a:t>, Air and Radiation; </a:t>
                      </a:r>
                      <a:r>
                        <a:rPr lang="en-US" sz="350" b="1" u="none" strike="noStrike" cap="none" dirty="0">
                          <a:latin typeface="Times New Roman"/>
                          <a:ea typeface="Times New Roman"/>
                          <a:cs typeface="Times New Roman"/>
                          <a:sym typeface="Times New Roman"/>
                        </a:rPr>
                        <a:t>Matthew Leopold</a:t>
                      </a:r>
                      <a:r>
                        <a:rPr lang="en-US" sz="350" u="none" strike="noStrike" cap="none" dirty="0">
                          <a:latin typeface="Times New Roman"/>
                          <a:ea typeface="Times New Roman"/>
                          <a:cs typeface="Times New Roman"/>
                          <a:sym typeface="Times New Roman"/>
                        </a:rPr>
                        <a:t>, General Counsel; and  </a:t>
                      </a:r>
                      <a:r>
                        <a:rPr lang="en-US" sz="350" b="1" u="none" strike="noStrike" cap="none" dirty="0">
                          <a:latin typeface="Times New Roman"/>
                          <a:ea typeface="Times New Roman"/>
                          <a:cs typeface="Times New Roman"/>
                          <a:sym typeface="Times New Roman"/>
                        </a:rPr>
                        <a:t>David Ross</a:t>
                      </a:r>
                      <a:r>
                        <a:rPr lang="en-US" sz="350" u="none" strike="noStrike" cap="none" dirty="0">
                          <a:latin typeface="Times New Roman"/>
                          <a:ea typeface="Times New Roman"/>
                          <a:cs typeface="Times New Roman"/>
                          <a:sym typeface="Times New Roman"/>
                        </a:rPr>
                        <a:t>, Water. If approved, the nominees will still need confirmation by the full Senate.</a:t>
                      </a:r>
                      <a:endParaRPr sz="350" u="none" strike="noStrike" cap="none" dirty="0">
                        <a:latin typeface="Times New Roman"/>
                        <a:ea typeface="Times New Roman"/>
                        <a:cs typeface="Times New Roman"/>
                        <a:sym typeface="Times New Roman"/>
                      </a:endParaRPr>
                    </a:p>
                    <a:p>
                      <a:pPr marL="5715" marR="14604" lvl="0" indent="0" algn="l" rtl="0">
                        <a:lnSpc>
                          <a:spcPct val="131142"/>
                        </a:lnSpc>
                        <a:spcBef>
                          <a:spcPts val="0"/>
                        </a:spcBef>
                        <a:spcAft>
                          <a:spcPts val="0"/>
                        </a:spcAft>
                        <a:buNone/>
                      </a:pPr>
                      <a:r>
                        <a:rPr lang="en-US" sz="350" b="1" u="none" strike="noStrike" cap="none" dirty="0">
                          <a:latin typeface="Times New Roman"/>
                          <a:ea typeface="Times New Roman"/>
                          <a:cs typeface="Times New Roman"/>
                          <a:sym typeface="Times New Roman"/>
                        </a:rPr>
                        <a:t>Jim Gulliford </a:t>
                      </a:r>
                      <a:r>
                        <a:rPr lang="en-US" sz="350" u="none" strike="noStrike" cap="none" dirty="0">
                          <a:latin typeface="Times New Roman"/>
                          <a:ea typeface="Times New Roman"/>
                          <a:cs typeface="Times New Roman"/>
                          <a:sym typeface="Times New Roman"/>
                        </a:rPr>
                        <a:t>is returning to the EPA as administrator for the agency’s Region 7, which covers Iowa, Kansas, Missouri and Nebraska. Most recently, Gulliford served  as executive director of the Soil and Water Conservation Society, leading the organization from 2009-2016. Before that, Gulliford spent nearly a decade at EPA, rising</a:t>
                      </a:r>
                      <a:endParaRPr sz="350" u="none" strike="noStrike" cap="none" dirty="0">
                        <a:latin typeface="Times New Roman"/>
                        <a:ea typeface="Times New Roman"/>
                        <a:cs typeface="Times New Roman"/>
                        <a:sym typeface="Times New Roman"/>
                      </a:endParaRPr>
                    </a:p>
                    <a:p>
                      <a:pPr marL="5715" marR="0" lvl="0" indent="0" algn="l" rtl="0">
                        <a:lnSpc>
                          <a:spcPct val="100000"/>
                        </a:lnSpc>
                        <a:spcBef>
                          <a:spcPts val="15"/>
                        </a:spcBef>
                        <a:spcAft>
                          <a:spcPts val="0"/>
                        </a:spcAft>
                        <a:buNone/>
                      </a:pPr>
                      <a:r>
                        <a:rPr lang="en-US" sz="350" u="none" strike="noStrike" cap="none" dirty="0">
                          <a:latin typeface="Times New Roman"/>
                          <a:ea typeface="Times New Roman"/>
                          <a:cs typeface="Times New Roman"/>
                          <a:sym typeface="Times New Roman"/>
                        </a:rPr>
                        <a:t>to the position of assistant administrator for the Office of Prevention, Pesticides, and Toxic Substances.</a:t>
                      </a:r>
                      <a:endParaRPr sz="350" u="none" strike="noStrike" cap="none" dirty="0">
                        <a:latin typeface="Times New Roman"/>
                        <a:ea typeface="Times New Roman"/>
                        <a:cs typeface="Times New Roman"/>
                        <a:sym typeface="Times New Roman"/>
                      </a:endParaRPr>
                    </a:p>
                    <a:p>
                      <a:pPr marL="5715" marR="70485" lvl="0" indent="0" algn="l" rtl="0">
                        <a:lnSpc>
                          <a:spcPct val="109000"/>
                        </a:lnSpc>
                        <a:spcBef>
                          <a:spcPts val="5"/>
                        </a:spcBef>
                        <a:spcAft>
                          <a:spcPts val="0"/>
                        </a:spcAft>
                        <a:buNone/>
                      </a:pPr>
                      <a:r>
                        <a:rPr lang="en-US" sz="350" u="none" strike="noStrike" cap="none" dirty="0">
                          <a:latin typeface="Times New Roman"/>
                          <a:ea typeface="Times New Roman"/>
                          <a:cs typeface="Times New Roman"/>
                          <a:sym typeface="Times New Roman"/>
                        </a:rPr>
                        <a:t>President Trump has picked AccuWeather CEO </a:t>
                      </a:r>
                      <a:r>
                        <a:rPr lang="en-US" sz="350" b="1" u="none" strike="noStrike" cap="none" dirty="0">
                          <a:latin typeface="Times New Roman"/>
                          <a:ea typeface="Times New Roman"/>
                          <a:cs typeface="Times New Roman"/>
                          <a:sym typeface="Times New Roman"/>
                        </a:rPr>
                        <a:t>Barry Myers </a:t>
                      </a:r>
                      <a:r>
                        <a:rPr lang="en-US" sz="350" u="none" strike="noStrike" cap="none" dirty="0">
                          <a:latin typeface="Times New Roman"/>
                          <a:ea typeface="Times New Roman"/>
                          <a:cs typeface="Times New Roman"/>
                          <a:sym typeface="Times New Roman"/>
                        </a:rPr>
                        <a:t>to lead the National Oceanic and Atmospheric Administration. An attorney, Myers has headed up the  weather-forecasting firm since 2007. Trump had earlier filled two deputy posts at NOAA: former Navy oceanographer Rear Adm. </a:t>
                      </a:r>
                      <a:r>
                        <a:rPr lang="en-US" sz="350" b="1" u="none" strike="noStrike" cap="none" dirty="0">
                          <a:latin typeface="Times New Roman"/>
                          <a:ea typeface="Times New Roman"/>
                          <a:cs typeface="Times New Roman"/>
                          <a:sym typeface="Times New Roman"/>
                        </a:rPr>
                        <a:t>Timothy Gallaudet </a:t>
                      </a:r>
                      <a:r>
                        <a:rPr lang="en-US" sz="350" u="none" strike="noStrike" cap="none" dirty="0">
                          <a:latin typeface="Times New Roman"/>
                          <a:ea typeface="Times New Roman"/>
                          <a:cs typeface="Times New Roman"/>
                          <a:sym typeface="Times New Roman"/>
                        </a:rPr>
                        <a:t>and </a:t>
                      </a:r>
                      <a:r>
                        <a:rPr lang="en-US" sz="350" b="1" u="none" strike="noStrike" cap="none" dirty="0">
                          <a:latin typeface="Times New Roman"/>
                          <a:ea typeface="Times New Roman"/>
                          <a:cs typeface="Times New Roman"/>
                          <a:sym typeface="Times New Roman"/>
                        </a:rPr>
                        <a:t>Neil  Jacobs</a:t>
                      </a:r>
                      <a:r>
                        <a:rPr lang="en-US" sz="350" u="none" strike="noStrike" cap="none" dirty="0">
                          <a:latin typeface="Times New Roman"/>
                          <a:ea typeface="Times New Roman"/>
                          <a:cs typeface="Times New Roman"/>
                          <a:sym typeface="Times New Roman"/>
                        </a:rPr>
                        <a:t>, chief atmospheric scientist at Panasonic Avionics Corporation</a:t>
                      </a:r>
                      <a:endParaRPr sz="350" u="none" strike="noStrike" cap="none" dirty="0">
                        <a:latin typeface="Times New Roman"/>
                        <a:ea typeface="Times New Roman"/>
                        <a:cs typeface="Times New Roman"/>
                        <a:sym typeface="Times New Roman"/>
                      </a:endParaRPr>
                    </a:p>
                  </a:txBody>
                  <a:tcPr marL="0" marR="0" marT="9525"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360" name="Google Shape;360;p14"/>
          <p:cNvSpPr/>
          <p:nvPr/>
        </p:nvSpPr>
        <p:spPr>
          <a:xfrm>
            <a:off x="6752580" y="1487523"/>
            <a:ext cx="1778243" cy="46255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6" name="Google Shape;366;p14"/>
          <p:cNvSpPr txBox="1">
            <a:spLocks noGrp="1"/>
          </p:cNvSpPr>
          <p:nvPr>
            <p:ph type="sldNum" idx="12"/>
          </p:nvPr>
        </p:nvSpPr>
        <p:spPr>
          <a:xfrm>
            <a:off x="431800" y="7344887"/>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13</a:t>
            </a:fld>
            <a:endParaRPr sz="1000" b="0" i="0" dirty="0">
              <a:solidFill>
                <a:schemeClr val="dk1"/>
              </a:solidFill>
              <a:latin typeface="Verdana"/>
              <a:ea typeface="Verdana"/>
              <a:cs typeface="Verdana"/>
              <a:sym typeface="Verdana"/>
            </a:endParaRPr>
          </a:p>
        </p:txBody>
      </p:sp>
      <p:grpSp>
        <p:nvGrpSpPr>
          <p:cNvPr id="3" name="Group 2">
            <a:extLst>
              <a:ext uri="{FF2B5EF4-FFF2-40B4-BE49-F238E27FC236}">
                <a16:creationId xmlns:a16="http://schemas.microsoft.com/office/drawing/2014/main" id="{FE08391F-4F1B-47B6-BD69-AE02E2B79D87}"/>
              </a:ext>
            </a:extLst>
          </p:cNvPr>
          <p:cNvGrpSpPr/>
          <p:nvPr/>
        </p:nvGrpSpPr>
        <p:grpSpPr>
          <a:xfrm>
            <a:off x="1826695" y="4679589"/>
            <a:ext cx="2458376" cy="793272"/>
            <a:chOff x="1431036" y="4209924"/>
            <a:chExt cx="2328335" cy="793272"/>
          </a:xfrm>
        </p:grpSpPr>
        <p:sp>
          <p:nvSpPr>
            <p:cNvPr id="364" name="Google Shape;364;p14"/>
            <p:cNvSpPr/>
            <p:nvPr/>
          </p:nvSpPr>
          <p:spPr>
            <a:xfrm>
              <a:off x="1443736" y="4390421"/>
              <a:ext cx="2152015" cy="0"/>
            </a:xfrm>
            <a:custGeom>
              <a:avLst/>
              <a:gdLst/>
              <a:ahLst/>
              <a:cxnLst/>
              <a:rect l="l" t="t" r="r" b="b"/>
              <a:pathLst>
                <a:path w="2152015" h="120000" extrusionOk="0">
                  <a:moveTo>
                    <a:pt x="0" y="0"/>
                  </a:moveTo>
                  <a:lnTo>
                    <a:pt x="2151634"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65" name="Google Shape;365;p14"/>
            <p:cNvSpPr txBox="1"/>
            <p:nvPr/>
          </p:nvSpPr>
          <p:spPr>
            <a:xfrm>
              <a:off x="1448117" y="4230489"/>
              <a:ext cx="430530"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Position</a:t>
              </a:r>
              <a:endParaRPr sz="700" dirty="0">
                <a:solidFill>
                  <a:schemeClr val="tx1"/>
                </a:solidFill>
                <a:latin typeface="Verdana"/>
                <a:ea typeface="Verdana"/>
                <a:cs typeface="Verdana"/>
                <a:sym typeface="Verdana"/>
              </a:endParaRPr>
            </a:p>
          </p:txBody>
        </p:sp>
        <p:sp>
          <p:nvSpPr>
            <p:cNvPr id="367" name="Google Shape;367;p14"/>
            <p:cNvSpPr txBox="1"/>
            <p:nvPr/>
          </p:nvSpPr>
          <p:spPr>
            <a:xfrm>
              <a:off x="2915268" y="4209924"/>
              <a:ext cx="844103" cy="162870"/>
            </a:xfrm>
            <a:prstGeom prst="rect">
              <a:avLst/>
            </a:prstGeom>
            <a:noFill/>
            <a:ln>
              <a:noFill/>
            </a:ln>
          </p:spPr>
          <p:txBody>
            <a:bodyPr spcFirstLastPara="1" wrap="square" lIns="0" tIns="20300" rIns="0" bIns="0" anchor="t" anchorCtr="0">
              <a:noAutofit/>
            </a:bodyPr>
            <a:lstStyle/>
            <a:p>
              <a:pPr marL="69850" marR="5080" lvl="0" indent="-57785" algn="l" rtl="0">
                <a:lnSpc>
                  <a:spcPct val="114285"/>
                </a:lnSpc>
                <a:spcBef>
                  <a:spcPts val="0"/>
                </a:spcBef>
                <a:spcAft>
                  <a:spcPts val="0"/>
                </a:spcAft>
                <a:buNone/>
              </a:pPr>
              <a:r>
                <a:rPr lang="en-US" sz="700" b="1" dirty="0">
                  <a:solidFill>
                    <a:schemeClr val="tx1"/>
                  </a:solidFill>
                  <a:latin typeface="Verdana"/>
                  <a:ea typeface="Verdana"/>
                  <a:cs typeface="Verdana"/>
                  <a:sym typeface="Verdana"/>
                </a:rPr>
                <a:t>Monthly Price</a:t>
              </a:r>
              <a:endParaRPr sz="700" dirty="0">
                <a:solidFill>
                  <a:schemeClr val="tx1"/>
                </a:solidFill>
                <a:latin typeface="Verdana"/>
                <a:ea typeface="Verdana"/>
                <a:cs typeface="Verdana"/>
                <a:sym typeface="Verdana"/>
              </a:endParaRPr>
            </a:p>
          </p:txBody>
        </p:sp>
        <p:sp>
          <p:nvSpPr>
            <p:cNvPr id="368" name="Google Shape;368;p14"/>
            <p:cNvSpPr txBox="1"/>
            <p:nvPr/>
          </p:nvSpPr>
          <p:spPr>
            <a:xfrm>
              <a:off x="1431036" y="4368196"/>
              <a:ext cx="1292860" cy="635000"/>
            </a:xfrm>
            <a:prstGeom prst="rect">
              <a:avLst/>
            </a:prstGeom>
            <a:noFill/>
            <a:ln>
              <a:noFill/>
            </a:ln>
          </p:spPr>
          <p:txBody>
            <a:bodyPr spcFirstLastPara="1" wrap="square" lIns="0" tIns="12700" rIns="0" bIns="0" anchor="t" anchorCtr="0">
              <a:noAutofit/>
            </a:bodyPr>
            <a:lstStyle/>
            <a:p>
              <a:pPr marL="12700" marR="5080" lvl="0" indent="0" algn="l" rtl="0">
                <a:lnSpc>
                  <a:spcPct val="133300"/>
                </a:lnSpc>
                <a:spcBef>
                  <a:spcPts val="0"/>
                </a:spcBef>
                <a:spcAft>
                  <a:spcPts val="0"/>
                </a:spcAft>
                <a:buNone/>
              </a:pPr>
              <a:r>
                <a:rPr lang="en-US" sz="1000" dirty="0">
                  <a:solidFill>
                    <a:schemeClr val="dk1"/>
                  </a:solidFill>
                  <a:latin typeface="Verdana"/>
                  <a:ea typeface="Verdana"/>
                  <a:cs typeface="Verdana"/>
                  <a:sym typeface="Verdana"/>
                </a:rPr>
                <a:t>Top Leaderboard  Center Leaderboard  Lower Leaderboard</a:t>
              </a:r>
              <a:endParaRPr sz="1000" dirty="0">
                <a:solidFill>
                  <a:schemeClr val="dk1"/>
                </a:solidFill>
                <a:latin typeface="Verdana"/>
                <a:ea typeface="Verdana"/>
                <a:cs typeface="Verdana"/>
                <a:sym typeface="Verdana"/>
              </a:endParaRPr>
            </a:p>
          </p:txBody>
        </p:sp>
        <p:sp>
          <p:nvSpPr>
            <p:cNvPr id="369" name="Google Shape;369;p14"/>
            <p:cNvSpPr txBox="1"/>
            <p:nvPr/>
          </p:nvSpPr>
          <p:spPr>
            <a:xfrm>
              <a:off x="2892932" y="4368196"/>
              <a:ext cx="683895" cy="635000"/>
            </a:xfrm>
            <a:prstGeom prst="rect">
              <a:avLst/>
            </a:prstGeom>
            <a:noFill/>
            <a:ln>
              <a:noFill/>
            </a:ln>
          </p:spPr>
          <p:txBody>
            <a:bodyPr spcFirstLastPara="1" wrap="square" lIns="0" tIns="63500" rIns="0" bIns="0" anchor="t" anchorCtr="0">
              <a:noAutofit/>
            </a:bodyPr>
            <a:lstStyle/>
            <a:p>
              <a:pPr marL="12700" marR="0" lvl="0" indent="0" algn="l" rtl="0">
                <a:lnSpc>
                  <a:spcPct val="100000"/>
                </a:lnSpc>
                <a:spcBef>
                  <a:spcPts val="0"/>
                </a:spcBef>
                <a:spcAft>
                  <a:spcPts val="0"/>
                </a:spcAft>
                <a:buNone/>
              </a:pPr>
              <a:r>
                <a:rPr lang="en-US" sz="1000" dirty="0">
                  <a:solidFill>
                    <a:schemeClr val="dk1"/>
                  </a:solidFill>
                  <a:latin typeface="Verdana"/>
                  <a:ea typeface="Verdana"/>
                  <a:cs typeface="Verdana"/>
                  <a:sym typeface="Verdana"/>
                </a:rPr>
                <a:t>  $1,500</a:t>
              </a:r>
              <a:endParaRPr sz="1000" dirty="0">
                <a:solidFill>
                  <a:schemeClr val="dk1"/>
                </a:solidFill>
                <a:latin typeface="Verdana"/>
                <a:ea typeface="Verdana"/>
                <a:cs typeface="Verdana"/>
                <a:sym typeface="Verdana"/>
              </a:endParaRPr>
            </a:p>
            <a:p>
              <a:pPr marL="12700" marR="0" lvl="0" indent="0" algn="l" rtl="0">
                <a:lnSpc>
                  <a:spcPct val="100000"/>
                </a:lnSpc>
                <a:spcBef>
                  <a:spcPts val="400"/>
                </a:spcBef>
                <a:spcAft>
                  <a:spcPts val="0"/>
                </a:spcAft>
                <a:buNone/>
              </a:pPr>
              <a:r>
                <a:rPr lang="en-US" sz="1000" dirty="0">
                  <a:solidFill>
                    <a:schemeClr val="dk1"/>
                  </a:solidFill>
                  <a:latin typeface="Verdana"/>
                  <a:ea typeface="Verdana"/>
                  <a:cs typeface="Verdana"/>
                  <a:sym typeface="Verdana"/>
                </a:rPr>
                <a:t>  $1,500</a:t>
              </a:r>
              <a:endParaRPr sz="1000" dirty="0">
                <a:solidFill>
                  <a:schemeClr val="dk1"/>
                </a:solidFill>
                <a:latin typeface="Verdana"/>
                <a:ea typeface="Verdana"/>
                <a:cs typeface="Verdana"/>
                <a:sym typeface="Verdana"/>
              </a:endParaRPr>
            </a:p>
            <a:p>
              <a:pPr marL="12700" marR="0" lvl="0" indent="0" algn="l" rtl="0">
                <a:lnSpc>
                  <a:spcPct val="100000"/>
                </a:lnSpc>
                <a:spcBef>
                  <a:spcPts val="400"/>
                </a:spcBef>
                <a:spcAft>
                  <a:spcPts val="0"/>
                </a:spcAft>
                <a:buNone/>
              </a:pPr>
              <a:r>
                <a:rPr lang="en-US" sz="1000" dirty="0">
                  <a:solidFill>
                    <a:schemeClr val="dk1"/>
                  </a:solidFill>
                  <a:latin typeface="Verdana"/>
                  <a:ea typeface="Verdana"/>
                  <a:cs typeface="Verdana"/>
                  <a:sym typeface="Verdana"/>
                </a:rPr>
                <a:t>  </a:t>
              </a:r>
              <a:r>
                <a:rPr lang="en-US" sz="1000">
                  <a:solidFill>
                    <a:schemeClr val="dk1"/>
                  </a:solidFill>
                  <a:latin typeface="Verdana"/>
                  <a:ea typeface="Verdana"/>
                  <a:cs typeface="Verdana"/>
                  <a:sym typeface="Verdana"/>
                </a:rPr>
                <a:t>$1,500</a:t>
              </a:r>
              <a:endParaRPr sz="1000" dirty="0">
                <a:solidFill>
                  <a:schemeClr val="dk1"/>
                </a:solidFill>
                <a:latin typeface="Verdana"/>
                <a:ea typeface="Verdana"/>
                <a:cs typeface="Verdana"/>
                <a:sym typeface="Verdana"/>
              </a:endParaRPr>
            </a:p>
          </p:txBody>
        </p:sp>
      </p:grpSp>
      <p:graphicFrame>
        <p:nvGraphicFramePr>
          <p:cNvPr id="371" name="Google Shape;371;p14"/>
          <p:cNvGraphicFramePr/>
          <p:nvPr>
            <p:extLst>
              <p:ext uri="{D42A27DB-BD31-4B8C-83A1-F6EECF244321}">
                <p14:modId xmlns:p14="http://schemas.microsoft.com/office/powerpoint/2010/main" val="3435496767"/>
              </p:ext>
            </p:extLst>
          </p:nvPr>
        </p:nvGraphicFramePr>
        <p:xfrm>
          <a:off x="1403990" y="6082118"/>
          <a:ext cx="3166750" cy="575068"/>
        </p:xfrm>
        <a:graphic>
          <a:graphicData uri="http://schemas.openxmlformats.org/drawingml/2006/table">
            <a:tbl>
              <a:tblPr firstRow="1" bandRow="1">
                <a:noFill/>
                <a:tableStyleId>{56D02556-9A16-4002-A0F5-ACA1990B62C7}</a:tableStyleId>
              </a:tblPr>
              <a:tblGrid>
                <a:gridCol w="885825">
                  <a:extLst>
                    <a:ext uri="{9D8B030D-6E8A-4147-A177-3AD203B41FA5}">
                      <a16:colId xmlns:a16="http://schemas.microsoft.com/office/drawing/2014/main" val="20000"/>
                    </a:ext>
                  </a:extLst>
                </a:gridCol>
                <a:gridCol w="854075">
                  <a:extLst>
                    <a:ext uri="{9D8B030D-6E8A-4147-A177-3AD203B41FA5}">
                      <a16:colId xmlns:a16="http://schemas.microsoft.com/office/drawing/2014/main" val="20001"/>
                    </a:ext>
                  </a:extLst>
                </a:gridCol>
                <a:gridCol w="1426850">
                  <a:extLst>
                    <a:ext uri="{9D8B030D-6E8A-4147-A177-3AD203B41FA5}">
                      <a16:colId xmlns:a16="http://schemas.microsoft.com/office/drawing/2014/main" val="20002"/>
                    </a:ext>
                  </a:extLst>
                </a:gridCol>
              </a:tblGrid>
              <a:tr h="206375">
                <a:tc>
                  <a:txBody>
                    <a:bodyPr/>
                    <a:lstStyle/>
                    <a:p>
                      <a:pPr marL="0" marR="0" lvl="0" indent="0" algn="l" rtl="0">
                        <a:lnSpc>
                          <a:spcPct val="100000"/>
                        </a:lnSpc>
                        <a:spcBef>
                          <a:spcPts val="0"/>
                        </a:spcBef>
                        <a:spcAft>
                          <a:spcPts val="0"/>
                        </a:spcAft>
                        <a:buNone/>
                      </a:pPr>
                      <a:endParaRPr sz="400" u="none" strike="noStrike" cap="none">
                        <a:solidFill>
                          <a:schemeClr val="tx1"/>
                        </a:solidFill>
                        <a:latin typeface="Times New Roman"/>
                        <a:ea typeface="Times New Roman"/>
                        <a:cs typeface="Times New Roman"/>
                        <a:sym typeface="Times New Roman"/>
                      </a:endParaRPr>
                    </a:p>
                  </a:txBody>
                  <a:tcPr marL="0" marR="0" marT="0" marB="0"/>
                </a:tc>
                <a:tc>
                  <a:txBody>
                    <a:bodyPr/>
                    <a:lstStyle/>
                    <a:p>
                      <a:pPr marL="118745" marR="146050" lvl="0" indent="138430" algn="l" rtl="0">
                        <a:lnSpc>
                          <a:spcPct val="114285"/>
                        </a:lnSpc>
                        <a:spcBef>
                          <a:spcPts val="0"/>
                        </a:spcBef>
                        <a:spcAft>
                          <a:spcPts val="0"/>
                        </a:spcAft>
                        <a:buNone/>
                      </a:pPr>
                      <a:r>
                        <a:rPr lang="en-US" sz="700" b="1" u="none" strike="noStrike" cap="none" dirty="0">
                          <a:solidFill>
                            <a:schemeClr val="tx1"/>
                          </a:solidFill>
                          <a:latin typeface="Verdana"/>
                          <a:ea typeface="Verdana"/>
                          <a:cs typeface="Verdana"/>
                          <a:sym typeface="Verdana"/>
                        </a:rPr>
                        <a:t>Initial  Dimensions</a:t>
                      </a:r>
                      <a:endParaRPr sz="700" u="none" strike="noStrike" cap="none" dirty="0">
                        <a:solidFill>
                          <a:schemeClr val="tx1"/>
                        </a:solidFill>
                        <a:latin typeface="Verdana"/>
                        <a:ea typeface="Verdana"/>
                        <a:cs typeface="Verdana"/>
                        <a:sym typeface="Verdana"/>
                      </a:endParaRPr>
                    </a:p>
                  </a:txBody>
                  <a:tcPr marL="0" marR="0" marT="7625" marB="0"/>
                </a:tc>
                <a:tc>
                  <a:txBody>
                    <a:bodyPr/>
                    <a:lstStyle/>
                    <a:p>
                      <a:pPr marL="0" marR="0" lvl="0" indent="0" algn="l" rtl="0">
                        <a:lnSpc>
                          <a:spcPct val="100000"/>
                        </a:lnSpc>
                        <a:spcBef>
                          <a:spcPts val="0"/>
                        </a:spcBef>
                        <a:spcAft>
                          <a:spcPts val="0"/>
                        </a:spcAft>
                        <a:buNone/>
                      </a:pPr>
                      <a:endParaRPr sz="650" u="none" strike="noStrike" cap="none">
                        <a:solidFill>
                          <a:schemeClr val="tx1"/>
                        </a:solidFill>
                        <a:latin typeface="Times New Roman"/>
                        <a:ea typeface="Times New Roman"/>
                        <a:cs typeface="Times New Roman"/>
                        <a:sym typeface="Times New Roman"/>
                      </a:endParaRPr>
                    </a:p>
                    <a:p>
                      <a:pPr marL="97155" marR="0" lvl="0" indent="0" algn="ctr" rtl="0">
                        <a:lnSpc>
                          <a:spcPct val="102857"/>
                        </a:lnSpc>
                        <a:spcBef>
                          <a:spcPts val="0"/>
                        </a:spcBef>
                        <a:spcAft>
                          <a:spcPts val="0"/>
                        </a:spcAft>
                        <a:buNone/>
                      </a:pPr>
                      <a:r>
                        <a:rPr lang="en-US" sz="700" b="1" u="none" strike="noStrike" cap="none">
                          <a:solidFill>
                            <a:schemeClr val="tx1"/>
                          </a:solidFill>
                          <a:latin typeface="Verdana"/>
                          <a:ea typeface="Verdana"/>
                          <a:cs typeface="Verdana"/>
                          <a:sym typeface="Verdana"/>
                        </a:rPr>
                        <a:t>File Types</a:t>
                      </a:r>
                      <a:endParaRPr sz="700" u="none" strike="noStrike" cap="none">
                        <a:solidFill>
                          <a:schemeClr val="tx1"/>
                        </a:solidFill>
                        <a:latin typeface="Verdana"/>
                        <a:ea typeface="Verdana"/>
                        <a:cs typeface="Verdana"/>
                        <a:sym typeface="Verdana"/>
                      </a:endParaRPr>
                    </a:p>
                  </a:txBody>
                  <a:tcPr marL="0" marR="0" marT="6975" marB="0"/>
                </a:tc>
                <a:extLst>
                  <a:ext uri="{0D108BD9-81ED-4DB2-BD59-A6C34878D82A}">
                    <a16:rowId xmlns:a16="http://schemas.microsoft.com/office/drawing/2014/main" val="10000"/>
                  </a:ext>
                </a:extLst>
              </a:tr>
              <a:tr h="141675">
                <a:tc>
                  <a:txBody>
                    <a:bodyPr/>
                    <a:lstStyle/>
                    <a:p>
                      <a:pPr marL="0" marR="115570" lvl="0" indent="0" algn="ctr" rtl="0">
                        <a:lnSpc>
                          <a:spcPct val="112142"/>
                        </a:lnSpc>
                        <a:spcBef>
                          <a:spcPts val="0"/>
                        </a:spcBef>
                        <a:spcAft>
                          <a:spcPts val="0"/>
                        </a:spcAft>
                        <a:buNone/>
                      </a:pPr>
                      <a:r>
                        <a:rPr lang="en-US" sz="700" b="1" u="none" strike="noStrike" cap="none" dirty="0">
                          <a:solidFill>
                            <a:schemeClr val="tx1"/>
                          </a:solidFill>
                          <a:latin typeface="Verdana"/>
                          <a:ea typeface="Verdana"/>
                          <a:cs typeface="Verdana"/>
                          <a:sym typeface="Verdana"/>
                        </a:rPr>
                        <a:t>Ad Unit</a:t>
                      </a:r>
                      <a:endParaRPr sz="700" u="none" strike="noStrike" cap="none" dirty="0">
                        <a:solidFill>
                          <a:schemeClr val="tx1"/>
                        </a:solidFill>
                        <a:latin typeface="Verdana"/>
                        <a:ea typeface="Verdana"/>
                        <a:cs typeface="Verdana"/>
                        <a:sym typeface="Verdana"/>
                      </a:endParaRPr>
                    </a:p>
                  </a:txBody>
                  <a:tcPr marL="0" marR="0" marT="0" marB="0">
                    <a:lnB w="9525" cap="flat" cmpd="sng">
                      <a:solidFill>
                        <a:srgbClr val="6CB33F"/>
                      </a:solidFill>
                      <a:prstDash val="solid"/>
                      <a:round/>
                      <a:headEnd type="none" w="sm" len="sm"/>
                      <a:tailEnd type="none" w="sm" len="sm"/>
                    </a:lnB>
                  </a:tcPr>
                </a:tc>
                <a:tc>
                  <a:txBody>
                    <a:bodyPr/>
                    <a:lstStyle/>
                    <a:p>
                      <a:pPr marL="0" marR="114935" lvl="0" indent="0" algn="r" rtl="0">
                        <a:lnSpc>
                          <a:spcPct val="112142"/>
                        </a:lnSpc>
                        <a:spcBef>
                          <a:spcPts val="0"/>
                        </a:spcBef>
                        <a:spcAft>
                          <a:spcPts val="0"/>
                        </a:spcAft>
                        <a:buNone/>
                      </a:pPr>
                      <a:r>
                        <a:rPr lang="en-US" sz="700" b="1" u="none" strike="noStrike" cap="none" dirty="0">
                          <a:solidFill>
                            <a:schemeClr val="tx1"/>
                          </a:solidFill>
                          <a:latin typeface="Verdana"/>
                          <a:ea typeface="Verdana"/>
                          <a:cs typeface="Verdana"/>
                          <a:sym typeface="Verdana"/>
                        </a:rPr>
                        <a:t>(w x h in px)</a:t>
                      </a:r>
                      <a:endParaRPr sz="700" u="none" strike="noStrike" cap="none" dirty="0">
                        <a:solidFill>
                          <a:schemeClr val="tx1"/>
                        </a:solidFill>
                        <a:latin typeface="Verdana"/>
                        <a:ea typeface="Verdana"/>
                        <a:cs typeface="Verdana"/>
                        <a:sym typeface="Verdana"/>
                      </a:endParaRPr>
                    </a:p>
                  </a:txBody>
                  <a:tcPr marL="0" marR="0" marT="0" marB="0">
                    <a:lnB w="9525" cap="flat" cmpd="sng">
                      <a:solidFill>
                        <a:srgbClr val="6CB33F"/>
                      </a:solidFill>
                      <a:prstDash val="solid"/>
                      <a:round/>
                      <a:headEnd type="none" w="sm" len="sm"/>
                      <a:tailEnd type="none" w="sm" len="sm"/>
                    </a:lnB>
                  </a:tcPr>
                </a:tc>
                <a:tc>
                  <a:txBody>
                    <a:bodyPr/>
                    <a:lstStyle/>
                    <a:p>
                      <a:pPr marL="96520" marR="0" lvl="0" indent="0" algn="ctr" rtl="0">
                        <a:lnSpc>
                          <a:spcPct val="112142"/>
                        </a:lnSpc>
                        <a:spcBef>
                          <a:spcPts val="0"/>
                        </a:spcBef>
                        <a:spcAft>
                          <a:spcPts val="0"/>
                        </a:spcAft>
                        <a:buNone/>
                      </a:pPr>
                      <a:r>
                        <a:rPr lang="en-US" sz="700" b="1" u="none" strike="noStrike" cap="none">
                          <a:solidFill>
                            <a:schemeClr val="tx1"/>
                          </a:solidFill>
                          <a:latin typeface="Verdana"/>
                          <a:ea typeface="Verdana"/>
                          <a:cs typeface="Verdana"/>
                          <a:sym typeface="Verdana"/>
                        </a:rPr>
                        <a:t>Allowed</a:t>
                      </a:r>
                      <a:endParaRPr sz="700" u="none" strike="noStrike" cap="none">
                        <a:solidFill>
                          <a:schemeClr val="tx1"/>
                        </a:solidFill>
                        <a:latin typeface="Verdana"/>
                        <a:ea typeface="Verdana"/>
                        <a:cs typeface="Verdana"/>
                        <a:sym typeface="Verdana"/>
                      </a:endParaRPr>
                    </a:p>
                  </a:txBody>
                  <a:tcPr marL="0" marR="0" marT="0" marB="0">
                    <a:lnB w="9525" cap="flat" cmpd="sng">
                      <a:solidFill>
                        <a:srgbClr val="6CB33F"/>
                      </a:solidFill>
                      <a:prstDash val="solid"/>
                      <a:round/>
                      <a:headEnd type="none" w="sm" len="sm"/>
                      <a:tailEnd type="none" w="sm" len="sm"/>
                    </a:lnB>
                  </a:tcPr>
                </a:tc>
                <a:extLst>
                  <a:ext uri="{0D108BD9-81ED-4DB2-BD59-A6C34878D82A}">
                    <a16:rowId xmlns:a16="http://schemas.microsoft.com/office/drawing/2014/main" val="10001"/>
                  </a:ext>
                </a:extLst>
              </a:tr>
              <a:tr h="194300">
                <a:tc>
                  <a:txBody>
                    <a:bodyPr/>
                    <a:lstStyle/>
                    <a:p>
                      <a:pPr marL="0" marR="80010" lvl="0" indent="0" algn="ctr" rtl="0">
                        <a:lnSpc>
                          <a:spcPct val="111000"/>
                        </a:lnSpc>
                        <a:spcBef>
                          <a:spcPts val="0"/>
                        </a:spcBef>
                        <a:spcAft>
                          <a:spcPts val="0"/>
                        </a:spcAft>
                        <a:buNone/>
                      </a:pPr>
                      <a:r>
                        <a:rPr lang="en-US" sz="1000" u="none" strike="noStrike" cap="none" dirty="0">
                          <a:solidFill>
                            <a:schemeClr val="tx1"/>
                          </a:solidFill>
                          <a:latin typeface="Verdana"/>
                          <a:ea typeface="Verdana"/>
                          <a:cs typeface="Verdana"/>
                          <a:sym typeface="Verdana"/>
                        </a:rPr>
                        <a:t>Leaderboard</a:t>
                      </a:r>
                      <a:endParaRPr sz="1000" u="none" strike="noStrike" cap="none" dirty="0">
                        <a:solidFill>
                          <a:schemeClr val="tx1"/>
                        </a:solidFill>
                        <a:latin typeface="Verdana"/>
                        <a:ea typeface="Verdana"/>
                        <a:cs typeface="Verdana"/>
                        <a:sym typeface="Verdana"/>
                      </a:endParaRPr>
                    </a:p>
                  </a:txBody>
                  <a:tcPr marL="0" marR="0" marT="41275" marB="0">
                    <a:lnT w="9525" cap="flat" cmpd="sng">
                      <a:solidFill>
                        <a:srgbClr val="6CB33F"/>
                      </a:solidFill>
                      <a:prstDash val="solid"/>
                      <a:round/>
                      <a:headEnd type="none" w="sm" len="sm"/>
                      <a:tailEnd type="none" w="sm" len="sm"/>
                    </a:lnT>
                  </a:tcPr>
                </a:tc>
                <a:tc>
                  <a:txBody>
                    <a:bodyPr/>
                    <a:lstStyle/>
                    <a:p>
                      <a:pPr marL="0" marR="152400" lvl="0" indent="0" algn="r" rtl="0">
                        <a:lnSpc>
                          <a:spcPct val="111000"/>
                        </a:lnSpc>
                        <a:spcBef>
                          <a:spcPts val="0"/>
                        </a:spcBef>
                        <a:spcAft>
                          <a:spcPts val="0"/>
                        </a:spcAft>
                        <a:buNone/>
                      </a:pPr>
                      <a:r>
                        <a:rPr lang="en-US" sz="1000" u="none" strike="noStrike" cap="none">
                          <a:solidFill>
                            <a:schemeClr val="tx1"/>
                          </a:solidFill>
                          <a:latin typeface="Verdana"/>
                          <a:ea typeface="Verdana"/>
                          <a:cs typeface="Verdana"/>
                          <a:sym typeface="Verdana"/>
                        </a:rPr>
                        <a:t>728 x 90</a:t>
                      </a:r>
                      <a:endParaRPr sz="1000" u="none" strike="noStrike" cap="none">
                        <a:solidFill>
                          <a:schemeClr val="tx1"/>
                        </a:solidFill>
                        <a:latin typeface="Verdana"/>
                        <a:ea typeface="Verdana"/>
                        <a:cs typeface="Verdana"/>
                        <a:sym typeface="Verdana"/>
                      </a:endParaRPr>
                    </a:p>
                  </a:txBody>
                  <a:tcPr marL="0" marR="0" marT="41275" marB="0">
                    <a:lnT w="9525" cap="flat" cmpd="sng">
                      <a:solidFill>
                        <a:srgbClr val="6CB33F"/>
                      </a:solidFill>
                      <a:prstDash val="solid"/>
                      <a:round/>
                      <a:headEnd type="none" w="sm" len="sm"/>
                      <a:tailEnd type="none" w="sm" len="sm"/>
                    </a:lnT>
                  </a:tcPr>
                </a:tc>
                <a:tc>
                  <a:txBody>
                    <a:bodyPr/>
                    <a:lstStyle/>
                    <a:p>
                      <a:pPr marL="97155" marR="0" lvl="0" indent="0" algn="ctr" rtl="0">
                        <a:lnSpc>
                          <a:spcPct val="111000"/>
                        </a:lnSpc>
                        <a:spcBef>
                          <a:spcPts val="0"/>
                        </a:spcBef>
                        <a:spcAft>
                          <a:spcPts val="0"/>
                        </a:spcAft>
                        <a:buNone/>
                      </a:pPr>
                      <a:r>
                        <a:rPr lang="en-US" sz="1000" u="none" strike="noStrike" cap="none" dirty="0">
                          <a:solidFill>
                            <a:schemeClr val="tx1"/>
                          </a:solidFill>
                          <a:latin typeface="Verdana"/>
                          <a:ea typeface="Verdana"/>
                          <a:cs typeface="Verdana"/>
                          <a:sym typeface="Verdana"/>
                        </a:rPr>
                        <a:t>JPG, static GIF, PNG</a:t>
                      </a:r>
                      <a:endParaRPr sz="1000" u="none" strike="noStrike" cap="none" dirty="0">
                        <a:solidFill>
                          <a:schemeClr val="tx1"/>
                        </a:solidFill>
                        <a:latin typeface="Verdana"/>
                        <a:ea typeface="Verdana"/>
                        <a:cs typeface="Verdana"/>
                        <a:sym typeface="Verdana"/>
                      </a:endParaRPr>
                    </a:p>
                  </a:txBody>
                  <a:tcPr marL="0" marR="0" marT="41275" marB="0">
                    <a:lnT w="9525" cap="flat" cmpd="sng">
                      <a:solidFill>
                        <a:srgbClr val="6CB33F"/>
                      </a:solidFill>
                      <a:prstDash val="solid"/>
                      <a:round/>
                      <a:headEnd type="none" w="sm" len="sm"/>
                      <a:tailEnd type="none" w="sm" len="sm"/>
                    </a:lnT>
                  </a:tcPr>
                </a:tc>
                <a:extLst>
                  <a:ext uri="{0D108BD9-81ED-4DB2-BD59-A6C34878D82A}">
                    <a16:rowId xmlns:a16="http://schemas.microsoft.com/office/drawing/2014/main" val="10002"/>
                  </a:ext>
                </a:extLst>
              </a:tr>
            </a:tbl>
          </a:graphicData>
        </a:graphic>
      </p:graphicFrame>
      <p:sp>
        <p:nvSpPr>
          <p:cNvPr id="372" name="Google Shape;372;p14"/>
          <p:cNvSpPr txBox="1"/>
          <p:nvPr/>
        </p:nvSpPr>
        <p:spPr>
          <a:xfrm>
            <a:off x="2214728" y="5751078"/>
            <a:ext cx="1487170" cy="208279"/>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200" b="1" dirty="0">
                <a:solidFill>
                  <a:srgbClr val="6CB33F"/>
                </a:solidFill>
                <a:latin typeface="Verdana"/>
                <a:ea typeface="Verdana"/>
                <a:cs typeface="Verdana"/>
                <a:sym typeface="Verdana"/>
              </a:rPr>
              <a:t>Ad Specifications</a:t>
            </a:r>
            <a:endParaRPr sz="1200" dirty="0">
              <a:solidFill>
                <a:schemeClr val="dk1"/>
              </a:solidFill>
              <a:latin typeface="Verdana"/>
              <a:ea typeface="Verdana"/>
              <a:cs typeface="Verdana"/>
              <a:sym typeface="Verdana"/>
            </a:endParaRPr>
          </a:p>
        </p:txBody>
      </p:sp>
      <p:sp>
        <p:nvSpPr>
          <p:cNvPr id="2" name="Rectangle 1">
            <a:extLst>
              <a:ext uri="{FF2B5EF4-FFF2-40B4-BE49-F238E27FC236}">
                <a16:creationId xmlns:a16="http://schemas.microsoft.com/office/drawing/2014/main" id="{48B10A74-8B9B-492E-BC11-1C0BDD89260E}"/>
              </a:ext>
            </a:extLst>
          </p:cNvPr>
          <p:cNvSpPr/>
          <p:nvPr/>
        </p:nvSpPr>
        <p:spPr>
          <a:xfrm>
            <a:off x="874888" y="1860505"/>
            <a:ext cx="4171947" cy="360676"/>
          </a:xfrm>
          <a:prstGeom prst="rect">
            <a:avLst/>
          </a:prstGeom>
        </p:spPr>
        <p:txBody>
          <a:bodyPr wrap="square">
            <a:spAutoFit/>
          </a:bodyPr>
          <a:lstStyle/>
          <a:p>
            <a:pPr marL="12700" lvl="0">
              <a:lnSpc>
                <a:spcPct val="116250"/>
              </a:lnSpc>
            </a:pPr>
            <a:r>
              <a:rPr lang="en-US" sz="16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A morning digest of </a:t>
            </a:r>
            <a:r>
              <a:rPr lang="en-US" sz="1600" b="1" i="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everything</a:t>
            </a:r>
            <a:r>
              <a:rPr lang="en-US" sz="16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 energy!</a:t>
            </a:r>
            <a:endParaRPr lang="en-US" sz="16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p:txBody>
      </p:sp>
      <p:sp>
        <p:nvSpPr>
          <p:cNvPr id="20" name="Google Shape;372;p14">
            <a:extLst>
              <a:ext uri="{FF2B5EF4-FFF2-40B4-BE49-F238E27FC236}">
                <a16:creationId xmlns:a16="http://schemas.microsoft.com/office/drawing/2014/main" id="{CB45D92D-D3AA-4612-A429-AD5343E4B4A5}"/>
              </a:ext>
            </a:extLst>
          </p:cNvPr>
          <p:cNvSpPr txBox="1"/>
          <p:nvPr/>
        </p:nvSpPr>
        <p:spPr>
          <a:xfrm>
            <a:off x="2147102" y="4326950"/>
            <a:ext cx="1622423" cy="231609"/>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200" b="1" dirty="0">
                <a:solidFill>
                  <a:srgbClr val="6CB33F"/>
                </a:solidFill>
                <a:latin typeface="Verdana"/>
                <a:ea typeface="Verdana"/>
                <a:cs typeface="Verdana"/>
                <a:sym typeface="Verdana"/>
              </a:rPr>
              <a:t>Banner Ad Pricing</a:t>
            </a:r>
            <a:endParaRPr sz="1200" dirty="0">
              <a:solidFill>
                <a:schemeClr val="dk1"/>
              </a:solidFill>
              <a:latin typeface="Verdana"/>
              <a:ea typeface="Verdana"/>
              <a:cs typeface="Verdana"/>
              <a:sym typeface="Verdana"/>
            </a:endParaRPr>
          </a:p>
        </p:txBody>
      </p:sp>
      <p:sp>
        <p:nvSpPr>
          <p:cNvPr id="4" name="Rectangle 3">
            <a:extLst>
              <a:ext uri="{FF2B5EF4-FFF2-40B4-BE49-F238E27FC236}">
                <a16:creationId xmlns:a16="http://schemas.microsoft.com/office/drawing/2014/main" id="{C28B2FE2-F9CF-43E1-B265-B515CABA9D93}"/>
              </a:ext>
            </a:extLst>
          </p:cNvPr>
          <p:cNvSpPr/>
          <p:nvPr/>
        </p:nvSpPr>
        <p:spPr>
          <a:xfrm>
            <a:off x="860421" y="2257058"/>
            <a:ext cx="4390924" cy="2292935"/>
          </a:xfrm>
          <a:prstGeom prst="rect">
            <a:avLst/>
          </a:prstGeom>
        </p:spPr>
        <p:txBody>
          <a:bodyPr wrap="square">
            <a:spAutoFit/>
          </a:bodyPr>
          <a:lstStyle/>
          <a:p>
            <a:pPr marL="184150" lvl="0" indent="-171450">
              <a:buFont typeface="Wingdings" panose="05000000000000000000" pitchFamily="2" charset="2"/>
              <a:buChar char="Ø"/>
            </a:pPr>
            <a:r>
              <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Aggregated headlines and links on energy issues from Agri-Pulse and other leading sources</a:t>
            </a:r>
          </a:p>
          <a:p>
            <a:pPr marL="184150" lvl="0" indent="-171450">
              <a:buFont typeface="Wingdings" panose="05000000000000000000" pitchFamily="2" charset="2"/>
              <a:buChar char="Ø"/>
            </a:pPr>
            <a:endPar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184150" lvl="0" indent="-171450">
              <a:buFont typeface="Wingdings" panose="05000000000000000000" pitchFamily="2" charset="2"/>
              <a:buChar char="Ø"/>
            </a:pPr>
            <a:r>
              <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Emailed early morning daily, Monday – Friday</a:t>
            </a:r>
          </a:p>
          <a:p>
            <a:pPr marL="184150" lvl="0" indent="-171450">
              <a:buFont typeface="Wingdings" panose="05000000000000000000" pitchFamily="2" charset="2"/>
              <a:buChar char="Ø"/>
            </a:pPr>
            <a:endPar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184150" lvl="0" indent="-171450">
              <a:buFont typeface="Wingdings" panose="05000000000000000000" pitchFamily="2" charset="2"/>
              <a:buChar char="Ø"/>
            </a:pPr>
            <a:r>
              <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Published 48 weeks per year </a:t>
            </a:r>
          </a:p>
          <a:p>
            <a:pPr marL="184150" lvl="0" indent="-171450">
              <a:buFont typeface="Wingdings" panose="05000000000000000000" pitchFamily="2" charset="2"/>
              <a:buChar char="Ø"/>
            </a:pPr>
            <a:endPar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184150" lvl="0" indent="-171450">
              <a:buFont typeface="Wingdings" panose="05000000000000000000" pitchFamily="2" charset="2"/>
              <a:buChar char="Ø"/>
            </a:pPr>
            <a:r>
              <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Delivered to 750-850 energy legislators on the Hill, &amp; other key influencers</a:t>
            </a:r>
          </a:p>
          <a:p>
            <a:pPr marL="184150" lvl="0" indent="-171450">
              <a:buFont typeface="Wingdings" panose="05000000000000000000" pitchFamily="2" charset="2"/>
              <a:buChar char="Ø"/>
            </a:pPr>
            <a:endPar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184150" lvl="0" indent="-171450">
              <a:buFont typeface="Wingdings" panose="05000000000000000000" pitchFamily="2" charset="2"/>
              <a:buChar char="Ø"/>
            </a:pPr>
            <a:r>
              <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Each sponsor can add up to 100 names to receive Energy-Pulse Daily</a:t>
            </a:r>
          </a:p>
          <a:p>
            <a:pPr marL="184150" lvl="0" indent="-171450">
              <a:buFont typeface="Wingdings" panose="05000000000000000000" pitchFamily="2" charset="2"/>
              <a:buChar char="Ø"/>
            </a:pPr>
            <a:endPar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184150" lvl="0" indent="-171450">
              <a:buFont typeface="Wingdings" panose="05000000000000000000" pitchFamily="2" charset="2"/>
              <a:buChar char="Ø"/>
            </a:pPr>
            <a:endParaRPr lang="en-US" sz="11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p:txBody>
      </p:sp>
      <p:pic>
        <p:nvPicPr>
          <p:cNvPr id="12" name="Picture 11">
            <a:extLst>
              <a:ext uri="{FF2B5EF4-FFF2-40B4-BE49-F238E27FC236}">
                <a16:creationId xmlns:a16="http://schemas.microsoft.com/office/drawing/2014/main" id="{257682B1-86EF-4C67-9991-BF943257F147}"/>
              </a:ext>
            </a:extLst>
          </p:cNvPr>
          <p:cNvPicPr>
            <a:picLocks noChangeAspect="1"/>
          </p:cNvPicPr>
          <p:nvPr/>
        </p:nvPicPr>
        <p:blipFill>
          <a:blip r:embed="rId5"/>
          <a:stretch>
            <a:fillRect/>
          </a:stretch>
        </p:blipFill>
        <p:spPr>
          <a:xfrm>
            <a:off x="6281873" y="3675372"/>
            <a:ext cx="2779912" cy="343670"/>
          </a:xfrm>
          <a:prstGeom prst="rect">
            <a:avLst/>
          </a:prstGeom>
        </p:spPr>
      </p:pic>
      <p:pic>
        <p:nvPicPr>
          <p:cNvPr id="14" name="Picture 13">
            <a:extLst>
              <a:ext uri="{FF2B5EF4-FFF2-40B4-BE49-F238E27FC236}">
                <a16:creationId xmlns:a16="http://schemas.microsoft.com/office/drawing/2014/main" id="{EC604856-52F0-4059-8D2E-0E1F3BAAA0C8}"/>
              </a:ext>
            </a:extLst>
          </p:cNvPr>
          <p:cNvPicPr>
            <a:picLocks noChangeAspect="1"/>
          </p:cNvPicPr>
          <p:nvPr/>
        </p:nvPicPr>
        <p:blipFill>
          <a:blip r:embed="rId6"/>
          <a:stretch>
            <a:fillRect/>
          </a:stretch>
        </p:blipFill>
        <p:spPr>
          <a:xfrm>
            <a:off x="6281873" y="5279017"/>
            <a:ext cx="2779912" cy="343670"/>
          </a:xfrm>
          <a:prstGeom prst="rect">
            <a:avLst/>
          </a:prstGeom>
        </p:spPr>
      </p:pic>
      <p:pic>
        <p:nvPicPr>
          <p:cNvPr id="18" name="Picture 17">
            <a:extLst>
              <a:ext uri="{FF2B5EF4-FFF2-40B4-BE49-F238E27FC236}">
                <a16:creationId xmlns:a16="http://schemas.microsoft.com/office/drawing/2014/main" id="{00382051-97DC-42E4-B297-17C4995B1EC9}"/>
              </a:ext>
            </a:extLst>
          </p:cNvPr>
          <p:cNvPicPr>
            <a:picLocks noChangeAspect="1"/>
          </p:cNvPicPr>
          <p:nvPr/>
        </p:nvPicPr>
        <p:blipFill>
          <a:blip r:embed="rId7"/>
          <a:stretch>
            <a:fillRect/>
          </a:stretch>
        </p:blipFill>
        <p:spPr>
          <a:xfrm>
            <a:off x="6251745" y="2071727"/>
            <a:ext cx="2779912" cy="343670"/>
          </a:xfrm>
          <a:prstGeom prst="rect">
            <a:avLst/>
          </a:prstGeom>
        </p:spPr>
      </p:pic>
      <p:pic>
        <p:nvPicPr>
          <p:cNvPr id="32" name="Picture 31" descr="A picture containing text, clipart&#10;&#10;Description automatically generated">
            <a:extLst>
              <a:ext uri="{FF2B5EF4-FFF2-40B4-BE49-F238E27FC236}">
                <a16:creationId xmlns:a16="http://schemas.microsoft.com/office/drawing/2014/main" id="{2AEC5DE8-10CD-42AF-9D53-4ABAB03103AC}"/>
              </a:ext>
            </a:extLst>
          </p:cNvPr>
          <p:cNvPicPr>
            <a:picLocks noChangeAspect="1"/>
          </p:cNvPicPr>
          <p:nvPr/>
        </p:nvPicPr>
        <p:blipFill>
          <a:blip r:embed="rId8"/>
          <a:stretch>
            <a:fillRect/>
          </a:stretch>
        </p:blipFill>
        <p:spPr>
          <a:xfrm>
            <a:off x="6281873" y="6134956"/>
            <a:ext cx="3409950" cy="149541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40;p13">
            <a:extLst>
              <a:ext uri="{FF2B5EF4-FFF2-40B4-BE49-F238E27FC236}">
                <a16:creationId xmlns:a16="http://schemas.microsoft.com/office/drawing/2014/main" id="{88629F25-8408-47C4-8AD6-D0C1A85FEF79}"/>
              </a:ext>
            </a:extLst>
          </p:cNvPr>
          <p:cNvSpPr/>
          <p:nvPr/>
        </p:nvSpPr>
        <p:spPr>
          <a:xfrm>
            <a:off x="5470268" y="503940"/>
            <a:ext cx="0" cy="6086475"/>
          </a:xfrm>
          <a:custGeom>
            <a:avLst/>
            <a:gdLst/>
            <a:ahLst/>
            <a:cxnLst/>
            <a:rect l="l" t="t" r="r" b="b"/>
            <a:pathLst>
              <a:path w="120000" h="6086475" extrusionOk="0">
                <a:moveTo>
                  <a:pt x="0" y="0"/>
                </a:moveTo>
                <a:lnTo>
                  <a:pt x="0" y="6086157"/>
                </a:lnTo>
              </a:path>
            </a:pathLst>
          </a:custGeom>
          <a:noFill/>
          <a:ln w="127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 name="Google Shape;342;p13">
            <a:extLst>
              <a:ext uri="{FF2B5EF4-FFF2-40B4-BE49-F238E27FC236}">
                <a16:creationId xmlns:a16="http://schemas.microsoft.com/office/drawing/2014/main" id="{E27E26CD-BF05-4586-8B09-24B108F66902}"/>
              </a:ext>
            </a:extLst>
          </p:cNvPr>
          <p:cNvSpPr txBox="1"/>
          <p:nvPr/>
        </p:nvSpPr>
        <p:spPr>
          <a:xfrm>
            <a:off x="5905608" y="1474794"/>
            <a:ext cx="3294173" cy="1038983"/>
          </a:xfrm>
          <a:prstGeom prst="rect">
            <a:avLst/>
          </a:prstGeom>
          <a:noFill/>
          <a:ln>
            <a:noFill/>
          </a:ln>
        </p:spPr>
        <p:txBody>
          <a:bodyPr spcFirstLastPara="1" wrap="square" lIns="0" tIns="12700" rIns="0" bIns="0" anchor="t" anchorCtr="0">
            <a:noAutofit/>
          </a:bodyPr>
          <a:lstStyle/>
          <a:p>
            <a:pPr marL="241300" marR="0" lvl="0" indent="-228600" algn="l" rtl="0">
              <a:lnSpc>
                <a:spcPct val="100000"/>
              </a:lnSpc>
              <a:spcBef>
                <a:spcPts val="0"/>
              </a:spcBef>
              <a:spcAft>
                <a:spcPts val="0"/>
              </a:spcAft>
              <a:buAutoNum type="arabicParenR"/>
            </a:pPr>
            <a:r>
              <a:rPr lang="en-US"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Includes an opening billboard</a:t>
            </a:r>
          </a:p>
          <a:p>
            <a:pPr marL="241300" marR="0" lvl="0" indent="-228600" algn="l" rtl="0">
              <a:lnSpc>
                <a:spcPct val="100000"/>
              </a:lnSpc>
              <a:spcBef>
                <a:spcPts val="0"/>
              </a:spcBef>
              <a:spcAft>
                <a:spcPts val="0"/>
              </a:spcAft>
              <a:buAutoNum type="arabicParenR"/>
            </a:pPr>
            <a:r>
              <a:rPr lang="en-US"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30-second commercial embedded</a:t>
            </a:r>
          </a:p>
          <a:p>
            <a:pPr marL="241300" marR="0" lvl="0" indent="-228600" algn="l" rtl="0">
              <a:lnSpc>
                <a:spcPct val="100000"/>
              </a:lnSpc>
              <a:spcBef>
                <a:spcPts val="0"/>
              </a:spcBef>
              <a:spcAft>
                <a:spcPts val="0"/>
              </a:spcAft>
              <a:buAutoNum type="arabicParenR"/>
            </a:pPr>
            <a:r>
              <a:rPr lang="en-US"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Sponsor link recognition in email*</a:t>
            </a:r>
          </a:p>
          <a:p>
            <a:pPr marL="241300" marR="0" lvl="0" indent="-228600" algn="l" rtl="0">
              <a:lnSpc>
                <a:spcPct val="100000"/>
              </a:lnSpc>
              <a:spcBef>
                <a:spcPts val="0"/>
              </a:spcBef>
              <a:spcAft>
                <a:spcPts val="0"/>
              </a:spcAft>
              <a:buAutoNum type="arabicParenR"/>
            </a:pPr>
            <a:r>
              <a:rPr lang="en-US"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Produced 48 weeks per year</a:t>
            </a:r>
          </a:p>
          <a:p>
            <a:pPr marL="241300" marR="0" lvl="0" indent="-228600" algn="l" rtl="0">
              <a:lnSpc>
                <a:spcPct val="100000"/>
              </a:lnSpc>
              <a:spcBef>
                <a:spcPts val="0"/>
              </a:spcBef>
              <a:spcAft>
                <a:spcPts val="0"/>
              </a:spcAft>
              <a:buAutoNum type="arabicParenR"/>
            </a:pPr>
            <a:r>
              <a:rPr lang="en-US"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PLUS…</a:t>
            </a:r>
          </a:p>
          <a:p>
            <a:pPr marL="12700" marR="0" lvl="0" indent="0" algn="l" rtl="0">
              <a:lnSpc>
                <a:spcPct val="100000"/>
              </a:lnSpc>
              <a:spcBef>
                <a:spcPts val="0"/>
              </a:spcBef>
              <a:spcAft>
                <a:spcPts val="0"/>
              </a:spcAft>
              <a:buNone/>
            </a:pPr>
            <a:endParaRPr lang="en-US" sz="1200" b="1" dirty="0">
              <a:solidFill>
                <a:schemeClr val="tx1">
                  <a:lumMod val="75000"/>
                  <a:lumOff val="25000"/>
                </a:schemeClr>
              </a:solidFill>
              <a:latin typeface="Verdana"/>
              <a:ea typeface="Verdana"/>
              <a:cs typeface="Verdana"/>
              <a:sym typeface="Verdana"/>
            </a:endParaRPr>
          </a:p>
          <a:p>
            <a:pPr marL="12700" marR="0" lvl="0" indent="0" algn="l" rtl="0">
              <a:lnSpc>
                <a:spcPct val="100000"/>
              </a:lnSpc>
              <a:spcBef>
                <a:spcPts val="0"/>
              </a:spcBef>
              <a:spcAft>
                <a:spcPts val="0"/>
              </a:spcAft>
              <a:buNone/>
            </a:pPr>
            <a:endParaRPr lang="en-US" sz="1000" dirty="0">
              <a:solidFill>
                <a:schemeClr val="tx1">
                  <a:lumMod val="75000"/>
                  <a:lumOff val="25000"/>
                </a:schemeClr>
              </a:solidFill>
              <a:latin typeface="Verdana"/>
              <a:ea typeface="Verdana"/>
              <a:cs typeface="Verdana"/>
              <a:sym typeface="Verdana"/>
            </a:endParaRPr>
          </a:p>
          <a:p>
            <a:pPr marL="12700" marR="0" lvl="0" indent="0" algn="l" rtl="0">
              <a:lnSpc>
                <a:spcPct val="100000"/>
              </a:lnSpc>
              <a:spcBef>
                <a:spcPts val="0"/>
              </a:spcBef>
              <a:spcAft>
                <a:spcPts val="0"/>
              </a:spcAft>
              <a:buNone/>
            </a:pPr>
            <a:endParaRPr lang="en-US" sz="1000" dirty="0">
              <a:solidFill>
                <a:schemeClr val="tx1">
                  <a:lumMod val="75000"/>
                  <a:lumOff val="25000"/>
                </a:schemeClr>
              </a:solidFill>
              <a:latin typeface="Verdana"/>
              <a:ea typeface="Verdana"/>
              <a:cs typeface="Verdana"/>
              <a:sym typeface="Verdana"/>
            </a:endParaRPr>
          </a:p>
          <a:p>
            <a:pPr marL="12700" marR="0" lvl="0" indent="0" algn="l" rtl="0">
              <a:lnSpc>
                <a:spcPct val="100000"/>
              </a:lnSpc>
              <a:spcBef>
                <a:spcPts val="0"/>
              </a:spcBef>
              <a:spcAft>
                <a:spcPts val="0"/>
              </a:spcAft>
              <a:buNone/>
            </a:pPr>
            <a:endParaRPr lang="en-US" sz="1000" dirty="0">
              <a:solidFill>
                <a:schemeClr val="tx1">
                  <a:lumMod val="75000"/>
                  <a:lumOff val="25000"/>
                </a:schemeClr>
              </a:solidFill>
              <a:latin typeface="Verdana"/>
              <a:ea typeface="Verdana"/>
              <a:cs typeface="Verdana"/>
              <a:sym typeface="Verdana"/>
            </a:endParaRPr>
          </a:p>
          <a:p>
            <a:pPr marL="12700" marR="0" lvl="0" indent="0" algn="l" rtl="0">
              <a:lnSpc>
                <a:spcPct val="100000"/>
              </a:lnSpc>
              <a:spcBef>
                <a:spcPts val="0"/>
              </a:spcBef>
              <a:spcAft>
                <a:spcPts val="0"/>
              </a:spcAft>
              <a:buNone/>
            </a:pPr>
            <a:endParaRPr lang="en-US" sz="1000" dirty="0">
              <a:solidFill>
                <a:schemeClr val="tx1">
                  <a:lumMod val="75000"/>
                  <a:lumOff val="25000"/>
                </a:schemeClr>
              </a:solidFill>
              <a:latin typeface="Verdana"/>
              <a:ea typeface="Verdana"/>
              <a:cs typeface="Verdana"/>
              <a:sym typeface="Verdana"/>
            </a:endParaRPr>
          </a:p>
          <a:p>
            <a:pPr marL="12700" marR="0" lvl="0" indent="0" algn="l" rtl="0">
              <a:lnSpc>
                <a:spcPct val="100000"/>
              </a:lnSpc>
              <a:spcBef>
                <a:spcPts val="0"/>
              </a:spcBef>
              <a:spcAft>
                <a:spcPts val="0"/>
              </a:spcAft>
              <a:buNone/>
            </a:pPr>
            <a:endParaRPr lang="en-US" sz="1000" dirty="0">
              <a:solidFill>
                <a:schemeClr val="tx1">
                  <a:lumMod val="75000"/>
                  <a:lumOff val="25000"/>
                </a:schemeClr>
              </a:solidFill>
              <a:latin typeface="Verdana"/>
              <a:ea typeface="Verdana"/>
              <a:cs typeface="Verdana"/>
              <a:sym typeface="Verdana"/>
            </a:endParaRPr>
          </a:p>
          <a:p>
            <a:pPr marL="12700" marR="0" lvl="0" indent="0" algn="l" rtl="0">
              <a:lnSpc>
                <a:spcPct val="100000"/>
              </a:lnSpc>
              <a:spcBef>
                <a:spcPts val="0"/>
              </a:spcBef>
              <a:spcAft>
                <a:spcPts val="0"/>
              </a:spcAft>
              <a:buNone/>
            </a:pPr>
            <a:endParaRPr sz="1000" dirty="0">
              <a:solidFill>
                <a:schemeClr val="tx1">
                  <a:lumMod val="75000"/>
                  <a:lumOff val="25000"/>
                </a:schemeClr>
              </a:solidFill>
              <a:latin typeface="Verdana"/>
              <a:ea typeface="Verdana"/>
              <a:cs typeface="Verdana"/>
              <a:sym typeface="Verdana"/>
            </a:endParaRPr>
          </a:p>
        </p:txBody>
      </p:sp>
      <p:sp>
        <p:nvSpPr>
          <p:cNvPr id="9" name="Google Shape;352;p13">
            <a:extLst>
              <a:ext uri="{FF2B5EF4-FFF2-40B4-BE49-F238E27FC236}">
                <a16:creationId xmlns:a16="http://schemas.microsoft.com/office/drawing/2014/main" id="{D7B8A03A-8D70-4D77-94E1-FBC1679DF14A}"/>
              </a:ext>
            </a:extLst>
          </p:cNvPr>
          <p:cNvSpPr txBox="1"/>
          <p:nvPr/>
        </p:nvSpPr>
        <p:spPr>
          <a:xfrm>
            <a:off x="1005870" y="1456419"/>
            <a:ext cx="4161094" cy="942761"/>
          </a:xfrm>
          <a:prstGeom prst="rect">
            <a:avLst/>
          </a:prstGeom>
          <a:noFill/>
          <a:ln>
            <a:noFill/>
          </a:ln>
        </p:spPr>
        <p:txBody>
          <a:bodyPr spcFirstLastPara="1" wrap="square" lIns="0" tIns="12700" rIns="0" bIns="0" anchor="t" anchorCtr="0">
            <a:noAutofit/>
          </a:bodyPr>
          <a:lstStyle/>
          <a:p>
            <a:pPr marL="12700" marR="0" lvl="0" indent="0" algn="ctr" rtl="0">
              <a:lnSpc>
                <a:spcPct val="116250"/>
              </a:lnSpc>
              <a:spcBef>
                <a:spcPts val="0"/>
              </a:spcBef>
              <a:spcAft>
                <a:spcPts val="0"/>
              </a:spcAft>
              <a:buNone/>
            </a:pPr>
            <a:r>
              <a:rPr lang="en-US" sz="16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A daily podcast with a roundup of the day’s top headlines, delivered Monday–Friday at</a:t>
            </a:r>
          </a:p>
          <a:p>
            <a:pPr marL="12700" marR="0" lvl="0" indent="0" algn="ctr" rtl="0">
              <a:lnSpc>
                <a:spcPct val="116250"/>
              </a:lnSpc>
              <a:spcBef>
                <a:spcPts val="0"/>
              </a:spcBef>
              <a:spcAft>
                <a:spcPts val="0"/>
              </a:spcAft>
              <a:buNone/>
            </a:pPr>
            <a:r>
              <a:rPr lang="en-US" sz="16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5 p.m. ET, just in time for afternoon commutes</a:t>
            </a:r>
            <a:endParaRPr lang="en-US" sz="16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p:txBody>
      </p:sp>
      <p:sp>
        <p:nvSpPr>
          <p:cNvPr id="10" name="Google Shape;259;p11">
            <a:extLst>
              <a:ext uri="{FF2B5EF4-FFF2-40B4-BE49-F238E27FC236}">
                <a16:creationId xmlns:a16="http://schemas.microsoft.com/office/drawing/2014/main" id="{6E161410-054B-4D70-8977-D01E48C6F71C}"/>
              </a:ext>
            </a:extLst>
          </p:cNvPr>
          <p:cNvSpPr txBox="1"/>
          <p:nvPr/>
        </p:nvSpPr>
        <p:spPr>
          <a:xfrm>
            <a:off x="5625258" y="1010321"/>
            <a:ext cx="4286566" cy="361045"/>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b="1" dirty="0">
                <a:solidFill>
                  <a:srgbClr val="6CB33F"/>
                </a:solidFill>
                <a:latin typeface="Verdana"/>
                <a:ea typeface="Verdana"/>
                <a:cs typeface="Verdana"/>
                <a:sym typeface="Verdana"/>
              </a:rPr>
              <a:t>An exclusive commercial opportunity!</a:t>
            </a:r>
            <a:endParaRPr dirty="0">
              <a:solidFill>
                <a:schemeClr val="dk1"/>
              </a:solidFill>
              <a:latin typeface="Verdana"/>
              <a:ea typeface="Verdana"/>
              <a:cs typeface="Verdana"/>
              <a:sym typeface="Verdana"/>
            </a:endParaRPr>
          </a:p>
        </p:txBody>
      </p:sp>
      <p:sp>
        <p:nvSpPr>
          <p:cNvPr id="13" name="Google Shape;350;p13">
            <a:extLst>
              <a:ext uri="{FF2B5EF4-FFF2-40B4-BE49-F238E27FC236}">
                <a16:creationId xmlns:a16="http://schemas.microsoft.com/office/drawing/2014/main" id="{1DE50FF3-FDB6-43BA-AF78-0487CC006BD1}"/>
              </a:ext>
            </a:extLst>
          </p:cNvPr>
          <p:cNvSpPr txBox="1">
            <a:spLocks noGrp="1"/>
          </p:cNvSpPr>
          <p:nvPr>
            <p:ph type="sldNum" idx="12"/>
          </p:nvPr>
        </p:nvSpPr>
        <p:spPr>
          <a:xfrm>
            <a:off x="431800" y="7344892"/>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14</a:t>
            </a:fld>
            <a:endParaRPr sz="1000" b="0" i="0" dirty="0">
              <a:solidFill>
                <a:schemeClr val="dk1"/>
              </a:solidFill>
              <a:latin typeface="Verdana"/>
              <a:ea typeface="Verdana"/>
              <a:cs typeface="Verdana"/>
              <a:sym typeface="Verdana"/>
            </a:endParaRPr>
          </a:p>
        </p:txBody>
      </p:sp>
      <p:sp>
        <p:nvSpPr>
          <p:cNvPr id="3" name="TextBox 2">
            <a:extLst>
              <a:ext uri="{FF2B5EF4-FFF2-40B4-BE49-F238E27FC236}">
                <a16:creationId xmlns:a16="http://schemas.microsoft.com/office/drawing/2014/main" id="{39843B49-DCFF-43BA-8DA8-A870429920DE}"/>
              </a:ext>
            </a:extLst>
          </p:cNvPr>
          <p:cNvSpPr txBox="1"/>
          <p:nvPr/>
        </p:nvSpPr>
        <p:spPr>
          <a:xfrm>
            <a:off x="644526" y="5452104"/>
            <a:ext cx="4825740" cy="1692771"/>
          </a:xfrm>
          <a:prstGeom prst="rect">
            <a:avLst/>
          </a:prstGeom>
          <a:noFill/>
        </p:spPr>
        <p:txBody>
          <a:bodyPr wrap="square" rtlCol="0">
            <a:spAutoFit/>
          </a:bodyPr>
          <a:lstStyle/>
          <a:p>
            <a:pPr marL="12700" algn="ctr"/>
            <a:r>
              <a:rPr lang="en-US" sz="13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Delivered daily to 5,500+ listeners</a:t>
            </a:r>
          </a:p>
          <a:p>
            <a:pPr marL="12700" algn="ctr"/>
            <a:endParaRPr lang="en-US" sz="13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12700" algn="ctr"/>
            <a:r>
              <a:rPr lang="en-US" sz="13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Outstanding listener acceptance with over 40% open rate and averaging 50k web impressions</a:t>
            </a:r>
          </a:p>
          <a:p>
            <a:pPr marL="12700" lvl="0"/>
            <a:endParaRPr lang="en-US" sz="13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12700" lvl="0" algn="ctr"/>
            <a:r>
              <a:rPr lang="en-US" sz="13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Weekly:</a:t>
            </a:r>
            <a:r>
              <a:rPr lang="en-US" sz="13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	</a:t>
            </a:r>
            <a:r>
              <a:rPr lang="en-US" sz="13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$2,747</a:t>
            </a:r>
          </a:p>
          <a:p>
            <a:pPr marL="12700" lvl="0" algn="ctr"/>
            <a:r>
              <a:rPr lang="en-US" sz="13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Monthly: 	$9,877</a:t>
            </a:r>
          </a:p>
          <a:p>
            <a:endParaRPr lang="en-US" sz="1300"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BB458C17-3CCE-4B3C-AE4F-3BC3146CFBD8}"/>
              </a:ext>
            </a:extLst>
          </p:cNvPr>
          <p:cNvSpPr/>
          <p:nvPr/>
        </p:nvSpPr>
        <p:spPr>
          <a:xfrm>
            <a:off x="5827801" y="2815986"/>
            <a:ext cx="3294167" cy="523220"/>
          </a:xfrm>
          <a:prstGeom prst="rect">
            <a:avLst/>
          </a:prstGeom>
        </p:spPr>
        <p:txBody>
          <a:bodyPr wrap="square">
            <a:spAutoFit/>
          </a:bodyPr>
          <a:lstStyle/>
          <a:p>
            <a:pPr marL="12700" lvl="0" algn="ctr"/>
            <a:r>
              <a:rPr lang="en-US" b="1" dirty="0">
                <a:solidFill>
                  <a:schemeClr val="tx1">
                    <a:lumMod val="75000"/>
                    <a:lumOff val="25000"/>
                  </a:schemeClr>
                </a:solidFill>
                <a:latin typeface="Verdana"/>
                <a:ea typeface="Verdana"/>
                <a:cs typeface="Verdana"/>
                <a:sym typeface="Verdana"/>
              </a:rPr>
              <a:t>…a 120x90 banner ad</a:t>
            </a:r>
          </a:p>
          <a:p>
            <a:pPr marL="12700" lvl="0" algn="ctr"/>
            <a:r>
              <a:rPr lang="en-US" b="1" dirty="0">
                <a:solidFill>
                  <a:schemeClr val="tx1">
                    <a:lumMod val="75000"/>
                    <a:lumOff val="25000"/>
                  </a:schemeClr>
                </a:solidFill>
                <a:latin typeface="Verdana"/>
                <a:ea typeface="Verdana"/>
                <a:cs typeface="Verdana"/>
                <a:sym typeface="Verdana"/>
              </a:rPr>
              <a:t>on Agri-Pulse.com homepage</a:t>
            </a:r>
          </a:p>
        </p:txBody>
      </p:sp>
      <mc:AlternateContent xmlns:mc="http://schemas.openxmlformats.org/markup-compatibility/2006" xmlns:p14="http://schemas.microsoft.com/office/powerpoint/2010/main">
        <mc:Choice Requires="p14">
          <p:contentPart p14:bwMode="auto" r:id="rId2">
            <p14:nvContentPartPr>
              <p14:cNvPr id="2" name="Ink 1">
                <a:extLst>
                  <a:ext uri="{FF2B5EF4-FFF2-40B4-BE49-F238E27FC236}">
                    <a16:creationId xmlns:a16="http://schemas.microsoft.com/office/drawing/2014/main" id="{680F9315-5614-4D65-9C00-E3A892CA527E}"/>
                  </a:ext>
                </a:extLst>
              </p14:cNvPr>
              <p14:cNvContentPartPr/>
              <p14:nvPr/>
            </p14:nvContentPartPr>
            <p14:xfrm>
              <a:off x="6612506" y="6615969"/>
              <a:ext cx="64440" cy="30600"/>
            </p14:xfrm>
          </p:contentPart>
        </mc:Choice>
        <mc:Fallback xmlns="">
          <p:pic>
            <p:nvPicPr>
              <p:cNvPr id="2" name="Ink 1">
                <a:extLst>
                  <a:ext uri="{FF2B5EF4-FFF2-40B4-BE49-F238E27FC236}">
                    <a16:creationId xmlns:a16="http://schemas.microsoft.com/office/drawing/2014/main" id="{680F9315-5614-4D65-9C00-E3A892CA527E}"/>
                  </a:ext>
                </a:extLst>
              </p:cNvPr>
              <p:cNvPicPr/>
              <p:nvPr/>
            </p:nvPicPr>
            <p:blipFill>
              <a:blip r:embed="rId6"/>
              <a:stretch>
                <a:fillRect/>
              </a:stretch>
            </p:blipFill>
            <p:spPr>
              <a:xfrm>
                <a:off x="6593426" y="6596889"/>
                <a:ext cx="102240" cy="68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20FEE5F8-52EF-4441-90FB-D3DDA4CE3007}"/>
                  </a:ext>
                </a:extLst>
              </p14:cNvPr>
              <p14:cNvContentPartPr/>
              <p14:nvPr/>
            </p14:nvContentPartPr>
            <p14:xfrm>
              <a:off x="6669746" y="6801009"/>
              <a:ext cx="97920" cy="155160"/>
            </p14:xfrm>
          </p:contentPart>
        </mc:Choice>
        <mc:Fallback xmlns="">
          <p:pic>
            <p:nvPicPr>
              <p:cNvPr id="11" name="Ink 10">
                <a:extLst>
                  <a:ext uri="{FF2B5EF4-FFF2-40B4-BE49-F238E27FC236}">
                    <a16:creationId xmlns:a16="http://schemas.microsoft.com/office/drawing/2014/main" id="{20FEE5F8-52EF-4441-90FB-D3DDA4CE3007}"/>
                  </a:ext>
                </a:extLst>
              </p:cNvPr>
              <p:cNvPicPr/>
              <p:nvPr/>
            </p:nvPicPr>
            <p:blipFill>
              <a:blip r:embed="rId8"/>
              <a:stretch>
                <a:fillRect/>
              </a:stretch>
            </p:blipFill>
            <p:spPr>
              <a:xfrm>
                <a:off x="6650666" y="6781929"/>
                <a:ext cx="135720" cy="1929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4" name="Ink 13">
                <a:extLst>
                  <a:ext uri="{FF2B5EF4-FFF2-40B4-BE49-F238E27FC236}">
                    <a16:creationId xmlns:a16="http://schemas.microsoft.com/office/drawing/2014/main" id="{5120C861-874A-4EF1-A19D-DAD6C3AC29CB}"/>
                  </a:ext>
                </a:extLst>
              </p14:cNvPr>
              <p14:cNvContentPartPr/>
              <p14:nvPr/>
            </p14:nvContentPartPr>
            <p14:xfrm>
              <a:off x="7012466" y="6736929"/>
              <a:ext cx="124920" cy="20880"/>
            </p14:xfrm>
          </p:contentPart>
        </mc:Choice>
        <mc:Fallback xmlns="">
          <p:pic>
            <p:nvPicPr>
              <p:cNvPr id="14" name="Ink 13">
                <a:extLst>
                  <a:ext uri="{FF2B5EF4-FFF2-40B4-BE49-F238E27FC236}">
                    <a16:creationId xmlns:a16="http://schemas.microsoft.com/office/drawing/2014/main" id="{5120C861-874A-4EF1-A19D-DAD6C3AC29CB}"/>
                  </a:ext>
                </a:extLst>
              </p:cNvPr>
              <p:cNvPicPr/>
              <p:nvPr/>
            </p:nvPicPr>
            <p:blipFill>
              <a:blip r:embed="rId10"/>
              <a:stretch>
                <a:fillRect/>
              </a:stretch>
            </p:blipFill>
            <p:spPr>
              <a:xfrm>
                <a:off x="6993386" y="6717849"/>
                <a:ext cx="162720" cy="586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Ink 14">
                <a:extLst>
                  <a:ext uri="{FF2B5EF4-FFF2-40B4-BE49-F238E27FC236}">
                    <a16:creationId xmlns:a16="http://schemas.microsoft.com/office/drawing/2014/main" id="{237EC3BF-FA19-4DED-8448-1C59B5C6EB6C}"/>
                  </a:ext>
                </a:extLst>
              </p14:cNvPr>
              <p14:cNvContentPartPr/>
              <p14:nvPr/>
            </p14:nvContentPartPr>
            <p14:xfrm>
              <a:off x="6989066" y="6801009"/>
              <a:ext cx="105840" cy="94320"/>
            </p14:xfrm>
          </p:contentPart>
        </mc:Choice>
        <mc:Fallback xmlns="">
          <p:pic>
            <p:nvPicPr>
              <p:cNvPr id="15" name="Ink 14">
                <a:extLst>
                  <a:ext uri="{FF2B5EF4-FFF2-40B4-BE49-F238E27FC236}">
                    <a16:creationId xmlns:a16="http://schemas.microsoft.com/office/drawing/2014/main" id="{237EC3BF-FA19-4DED-8448-1C59B5C6EB6C}"/>
                  </a:ext>
                </a:extLst>
              </p:cNvPr>
              <p:cNvPicPr/>
              <p:nvPr/>
            </p:nvPicPr>
            <p:blipFill>
              <a:blip r:embed="rId12"/>
              <a:stretch>
                <a:fillRect/>
              </a:stretch>
            </p:blipFill>
            <p:spPr>
              <a:xfrm>
                <a:off x="6969986" y="6781929"/>
                <a:ext cx="143640" cy="132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315C9A09-B23C-44D8-A40D-5720B2DE8E1F}"/>
                  </a:ext>
                </a:extLst>
              </p14:cNvPr>
              <p14:cNvContentPartPr/>
              <p14:nvPr/>
            </p14:nvContentPartPr>
            <p14:xfrm>
              <a:off x="7023986" y="7090089"/>
              <a:ext cx="117000" cy="41040"/>
            </p14:xfrm>
          </p:contentPart>
        </mc:Choice>
        <mc:Fallback xmlns="">
          <p:pic>
            <p:nvPicPr>
              <p:cNvPr id="16" name="Ink 15">
                <a:extLst>
                  <a:ext uri="{FF2B5EF4-FFF2-40B4-BE49-F238E27FC236}">
                    <a16:creationId xmlns:a16="http://schemas.microsoft.com/office/drawing/2014/main" id="{315C9A09-B23C-44D8-A40D-5720B2DE8E1F}"/>
                  </a:ext>
                </a:extLst>
              </p:cNvPr>
              <p:cNvPicPr/>
              <p:nvPr/>
            </p:nvPicPr>
            <p:blipFill>
              <a:blip r:embed="rId14"/>
              <a:stretch>
                <a:fillRect/>
              </a:stretch>
            </p:blipFill>
            <p:spPr>
              <a:xfrm>
                <a:off x="7004906" y="7071009"/>
                <a:ext cx="154800" cy="788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2" name="Ink 21">
                <a:extLst>
                  <a:ext uri="{FF2B5EF4-FFF2-40B4-BE49-F238E27FC236}">
                    <a16:creationId xmlns:a16="http://schemas.microsoft.com/office/drawing/2014/main" id="{59D4BDD3-B0F1-4F30-9FD3-5E2550B5C406}"/>
                  </a:ext>
                </a:extLst>
              </p14:cNvPr>
              <p14:cNvContentPartPr/>
              <p14:nvPr/>
            </p14:nvContentPartPr>
            <p14:xfrm>
              <a:off x="6951297" y="6737606"/>
              <a:ext cx="91800" cy="59400"/>
            </p14:xfrm>
          </p:contentPart>
        </mc:Choice>
        <mc:Fallback xmlns="">
          <p:pic>
            <p:nvPicPr>
              <p:cNvPr id="22" name="Ink 21">
                <a:extLst>
                  <a:ext uri="{FF2B5EF4-FFF2-40B4-BE49-F238E27FC236}">
                    <a16:creationId xmlns:a16="http://schemas.microsoft.com/office/drawing/2014/main" id="{59D4BDD3-B0F1-4F30-9FD3-5E2550B5C406}"/>
                  </a:ext>
                </a:extLst>
              </p:cNvPr>
              <p:cNvPicPr/>
              <p:nvPr/>
            </p:nvPicPr>
            <p:blipFill>
              <a:blip r:embed="rId16"/>
              <a:stretch>
                <a:fillRect/>
              </a:stretch>
            </p:blipFill>
            <p:spPr>
              <a:xfrm>
                <a:off x="6942297" y="6728606"/>
                <a:ext cx="109440" cy="77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5" name="Ink 24">
                <a:extLst>
                  <a:ext uri="{FF2B5EF4-FFF2-40B4-BE49-F238E27FC236}">
                    <a16:creationId xmlns:a16="http://schemas.microsoft.com/office/drawing/2014/main" id="{B9460194-5D90-4E85-9E58-A6A9CC5F685F}"/>
                  </a:ext>
                </a:extLst>
              </p14:cNvPr>
              <p14:cNvContentPartPr/>
              <p14:nvPr/>
            </p14:nvContentPartPr>
            <p14:xfrm>
              <a:off x="6968485" y="7003861"/>
              <a:ext cx="210776" cy="179941"/>
            </p14:xfrm>
          </p:contentPart>
        </mc:Choice>
        <mc:Fallback xmlns="">
          <p:pic>
            <p:nvPicPr>
              <p:cNvPr id="25" name="Ink 24">
                <a:extLst>
                  <a:ext uri="{FF2B5EF4-FFF2-40B4-BE49-F238E27FC236}">
                    <a16:creationId xmlns:a16="http://schemas.microsoft.com/office/drawing/2014/main" id="{B9460194-5D90-4E85-9E58-A6A9CC5F685F}"/>
                  </a:ext>
                </a:extLst>
              </p:cNvPr>
              <p:cNvPicPr/>
              <p:nvPr/>
            </p:nvPicPr>
            <p:blipFill>
              <a:blip r:embed="rId18"/>
              <a:stretch>
                <a:fillRect/>
              </a:stretch>
            </p:blipFill>
            <p:spPr>
              <a:xfrm>
                <a:off x="6959477" y="6994864"/>
                <a:ext cx="228431" cy="197575"/>
              </a:xfrm>
              <a:prstGeom prst="rect">
                <a:avLst/>
              </a:prstGeom>
            </p:spPr>
          </p:pic>
        </mc:Fallback>
      </mc:AlternateContent>
      <p:sp>
        <p:nvSpPr>
          <p:cNvPr id="19" name="TextBox 18">
            <a:extLst>
              <a:ext uri="{FF2B5EF4-FFF2-40B4-BE49-F238E27FC236}">
                <a16:creationId xmlns:a16="http://schemas.microsoft.com/office/drawing/2014/main" id="{FC23FD27-4BF7-4602-BFEA-112D9B6EA91A}"/>
              </a:ext>
            </a:extLst>
          </p:cNvPr>
          <p:cNvSpPr txBox="1"/>
          <p:nvPr/>
        </p:nvSpPr>
        <p:spPr>
          <a:xfrm>
            <a:off x="6151348" y="5692145"/>
            <a:ext cx="2802694" cy="507831"/>
          </a:xfrm>
          <a:prstGeom prst="rect">
            <a:avLst/>
          </a:prstGeom>
          <a:noFill/>
        </p:spPr>
        <p:txBody>
          <a:bodyPr wrap="square" rtlCol="0">
            <a:spAutoFit/>
          </a:bodyPr>
          <a:lstStyle/>
          <a:p>
            <a:pPr algn="ctr"/>
            <a:r>
              <a:rPr lang="en-US" sz="900" dirty="0">
                <a:solidFill>
                  <a:schemeClr val="tx1"/>
                </a:solidFill>
              </a:rPr>
              <a:t>*Sponsor link included with full month sponsorship</a:t>
            </a:r>
          </a:p>
          <a:p>
            <a:pPr algn="ctr"/>
            <a:r>
              <a:rPr lang="en-US" sz="900" dirty="0">
                <a:solidFill>
                  <a:schemeClr val="tx1"/>
                </a:solidFill>
              </a:rPr>
              <a:t>(additional $500 option for weekly sponsor)</a:t>
            </a:r>
          </a:p>
          <a:p>
            <a:endParaRPr lang="en-US" sz="900" dirty="0">
              <a:solidFill>
                <a:schemeClr val="tx1"/>
              </a:solidFill>
            </a:endParaRPr>
          </a:p>
        </p:txBody>
      </p:sp>
      <p:sp>
        <p:nvSpPr>
          <p:cNvPr id="23" name="Google Shape;275;p12">
            <a:extLst>
              <a:ext uri="{FF2B5EF4-FFF2-40B4-BE49-F238E27FC236}">
                <a16:creationId xmlns:a16="http://schemas.microsoft.com/office/drawing/2014/main" id="{53E5CC5A-4743-4A0B-BFA6-7A547AADBFB6}"/>
              </a:ext>
            </a:extLst>
          </p:cNvPr>
          <p:cNvSpPr txBox="1">
            <a:spLocks/>
          </p:cNvSpPr>
          <p:nvPr/>
        </p:nvSpPr>
        <p:spPr>
          <a:xfrm>
            <a:off x="955168" y="639740"/>
            <a:ext cx="4182467" cy="551770"/>
          </a:xfrm>
          <a:prstGeom prst="rect">
            <a:avLst/>
          </a:prstGeom>
          <a:solidFill>
            <a:srgbClr val="6CB33F"/>
          </a:solidFill>
          <a:ln>
            <a:noFill/>
          </a:ln>
        </p:spPr>
        <p:txBody>
          <a:bodyPr spcFirstLastPara="1" wrap="square" lIns="0" tIns="32375" rIns="0" bIns="0" anchor="ctr" anchorCtr="0">
            <a:noAutofit/>
          </a:bodyPr>
          <a:lstStyle>
            <a:defPPr marR="0" lvl="0" algn="l" rtl="0">
              <a:lnSpc>
                <a:spcPct val="100000"/>
              </a:lnSpc>
              <a:spcBef>
                <a:spcPts val="0"/>
              </a:spcBef>
              <a:spcAft>
                <a:spcPts val="0"/>
              </a:spcAft>
              <a:defRPr/>
            </a:defPPr>
            <a:lvl1pPr marL="457200" marR="0" lvl="0" indent="-228600" algn="l" rtl="0">
              <a:lnSpc>
                <a:spcPct val="100000"/>
              </a:lnSpc>
              <a:spcBef>
                <a:spcPts val="0"/>
              </a:spcBef>
              <a:spcAft>
                <a:spcPts val="0"/>
              </a:spcAft>
              <a:buClr>
                <a:srgbClr val="000000"/>
              </a:buClr>
              <a:buSzPts val="1400"/>
              <a:buFont typeface="Arial"/>
              <a:buNone/>
              <a:defRPr sz="2400" b="1" i="0" u="none" strike="noStrike" cap="none">
                <a:solidFill>
                  <a:schemeClr val="lt1"/>
                </a:solidFill>
                <a:latin typeface="Verdana"/>
                <a:ea typeface="Verdana"/>
                <a:cs typeface="Verdana"/>
                <a:sym typeface="Verdana"/>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835025"/>
            <a:r>
              <a:rPr lang="en-US" sz="2000" dirty="0"/>
              <a:t>Agri-Pulse </a:t>
            </a:r>
            <a:r>
              <a:rPr lang="en-US" sz="2000" dirty="0" err="1"/>
              <a:t>DriveTime</a:t>
            </a:r>
            <a:endParaRPr lang="en-US" sz="2000" dirty="0"/>
          </a:p>
        </p:txBody>
      </p:sp>
      <p:sp>
        <p:nvSpPr>
          <p:cNvPr id="20" name="Google Shape;305;p12">
            <a:extLst>
              <a:ext uri="{FF2B5EF4-FFF2-40B4-BE49-F238E27FC236}">
                <a16:creationId xmlns:a16="http://schemas.microsoft.com/office/drawing/2014/main" id="{9E364A1A-BF44-4123-B495-00B7ED73E2F6}"/>
              </a:ext>
            </a:extLst>
          </p:cNvPr>
          <p:cNvSpPr txBox="1"/>
          <p:nvPr/>
        </p:nvSpPr>
        <p:spPr>
          <a:xfrm>
            <a:off x="2430498" y="2448149"/>
            <a:ext cx="1255665" cy="239763"/>
          </a:xfrm>
          <a:prstGeom prst="rect">
            <a:avLst/>
          </a:prstGeom>
          <a:solidFill>
            <a:srgbClr val="6CB33F"/>
          </a:solidFill>
          <a:ln>
            <a:noFill/>
          </a:ln>
        </p:spPr>
        <p:txBody>
          <a:bodyPr spcFirstLastPara="1" wrap="square" lIns="0" tIns="55225" rIns="0" bIns="0" anchor="t" anchorCtr="0">
            <a:noAutofit/>
          </a:bodyPr>
          <a:lstStyle/>
          <a:p>
            <a:pPr marL="60960" marR="0" lvl="0" indent="0" algn="l" rtl="0">
              <a:lnSpc>
                <a:spcPct val="100000"/>
              </a:lnSpc>
              <a:spcBef>
                <a:spcPts val="0"/>
              </a:spcBef>
              <a:spcAft>
                <a:spcPts val="0"/>
              </a:spcAft>
              <a:buNone/>
            </a:pPr>
            <a:r>
              <a:rPr lang="en-US" sz="800" b="1" u="sng" dirty="0">
                <a:solidFill>
                  <a:schemeClr val="hlink"/>
                </a:solidFill>
                <a:latin typeface="Verdana"/>
                <a:ea typeface="Verdana"/>
                <a:cs typeface="Verdana"/>
                <a:sym typeface="Verdana"/>
                <a:hlinkClick r:id="rId19"/>
              </a:rPr>
              <a:t>Click here to listen.</a:t>
            </a:r>
            <a:endParaRPr sz="800" dirty="0">
              <a:solidFill>
                <a:schemeClr val="dk1"/>
              </a:solidFill>
              <a:latin typeface="Verdana"/>
              <a:ea typeface="Verdana"/>
              <a:cs typeface="Verdana"/>
              <a:sym typeface="Verdana"/>
            </a:endParaRPr>
          </a:p>
        </p:txBody>
      </p:sp>
      <p:pic>
        <p:nvPicPr>
          <p:cNvPr id="12" name="Picture 11" descr="Text&#10;&#10;Description automatically generated with low confidence">
            <a:extLst>
              <a:ext uri="{FF2B5EF4-FFF2-40B4-BE49-F238E27FC236}">
                <a16:creationId xmlns:a16="http://schemas.microsoft.com/office/drawing/2014/main" id="{31CC30AD-F752-4739-851B-2DA310B6EBE0}"/>
              </a:ext>
            </a:extLst>
          </p:cNvPr>
          <p:cNvPicPr>
            <a:picLocks noChangeAspect="1"/>
          </p:cNvPicPr>
          <p:nvPr/>
        </p:nvPicPr>
        <p:blipFill>
          <a:blip r:embed="rId20"/>
          <a:stretch>
            <a:fillRect/>
          </a:stretch>
        </p:blipFill>
        <p:spPr>
          <a:xfrm>
            <a:off x="6222043" y="3476664"/>
            <a:ext cx="2661302" cy="2018122"/>
          </a:xfrm>
          <a:prstGeom prst="rect">
            <a:avLst/>
          </a:prstGeom>
          <a:ln>
            <a:noFill/>
          </a:ln>
          <a:effectLst>
            <a:outerShdw blurRad="292100" dist="139700" dir="2700000" algn="tl" rotWithShape="0">
              <a:srgbClr val="333333">
                <a:alpha val="65000"/>
              </a:srgbClr>
            </a:outerShdw>
          </a:effectLst>
        </p:spPr>
      </p:pic>
      <p:pic>
        <p:nvPicPr>
          <p:cNvPr id="7" name="Picture 6" descr="Graphical user interface, text, application, website&#10;&#10;Description automatically generated">
            <a:extLst>
              <a:ext uri="{FF2B5EF4-FFF2-40B4-BE49-F238E27FC236}">
                <a16:creationId xmlns:a16="http://schemas.microsoft.com/office/drawing/2014/main" id="{191BBCA5-EC8D-4259-A9A9-FA1A8CCDD5A8}"/>
              </a:ext>
            </a:extLst>
          </p:cNvPr>
          <p:cNvPicPr>
            <a:picLocks noChangeAspect="1"/>
          </p:cNvPicPr>
          <p:nvPr/>
        </p:nvPicPr>
        <p:blipFill>
          <a:blip r:embed="rId21"/>
          <a:stretch>
            <a:fillRect/>
          </a:stretch>
        </p:blipFill>
        <p:spPr>
          <a:xfrm>
            <a:off x="1047446" y="2827470"/>
            <a:ext cx="4077942" cy="2473923"/>
          </a:xfrm>
          <a:prstGeom prst="rect">
            <a:avLst/>
          </a:prstGeom>
          <a:effectLst>
            <a:outerShdw blurRad="63500" sx="102000" sy="102000" algn="ctr" rotWithShape="0">
              <a:prstClr val="black">
                <a:alpha val="40000"/>
              </a:prstClr>
            </a:outerShdw>
          </a:effectLst>
        </p:spPr>
      </p:pic>
      <p:pic>
        <p:nvPicPr>
          <p:cNvPr id="21" name="Picture 20" descr="A picture containing text, clipart&#10;&#10;Description automatically generated">
            <a:extLst>
              <a:ext uri="{FF2B5EF4-FFF2-40B4-BE49-F238E27FC236}">
                <a16:creationId xmlns:a16="http://schemas.microsoft.com/office/drawing/2014/main" id="{6100AA80-4D2B-417C-9166-360FA9A52480}"/>
              </a:ext>
            </a:extLst>
          </p:cNvPr>
          <p:cNvPicPr>
            <a:picLocks noChangeAspect="1"/>
          </p:cNvPicPr>
          <p:nvPr/>
        </p:nvPicPr>
        <p:blipFill>
          <a:blip r:embed="rId22"/>
          <a:stretch>
            <a:fillRect/>
          </a:stretch>
        </p:blipFill>
        <p:spPr>
          <a:xfrm>
            <a:off x="6324600" y="6130883"/>
            <a:ext cx="3409950" cy="1495411"/>
          </a:xfrm>
          <a:prstGeom prst="rect">
            <a:avLst/>
          </a:prstGeom>
        </p:spPr>
      </p:pic>
    </p:spTree>
    <p:extLst>
      <p:ext uri="{BB962C8B-B14F-4D97-AF65-F5344CB8AC3E}">
        <p14:creationId xmlns:p14="http://schemas.microsoft.com/office/powerpoint/2010/main" val="2142728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clipart&#10;&#10;Description automatically generated">
            <a:extLst>
              <a:ext uri="{FF2B5EF4-FFF2-40B4-BE49-F238E27FC236}">
                <a16:creationId xmlns:a16="http://schemas.microsoft.com/office/drawing/2014/main" id="{D8EF2B57-C2C6-45EA-AC18-5F8DCF83669B}"/>
              </a:ext>
            </a:extLst>
          </p:cNvPr>
          <p:cNvPicPr>
            <a:picLocks noChangeAspect="1"/>
          </p:cNvPicPr>
          <p:nvPr/>
        </p:nvPicPr>
        <p:blipFill>
          <a:blip r:embed="rId2"/>
          <a:stretch>
            <a:fillRect/>
          </a:stretch>
        </p:blipFill>
        <p:spPr>
          <a:xfrm>
            <a:off x="6324600" y="6140730"/>
            <a:ext cx="3409950" cy="1495411"/>
          </a:xfrm>
          <a:prstGeom prst="rect">
            <a:avLst/>
          </a:prstGeom>
        </p:spPr>
      </p:pic>
      <p:sp>
        <p:nvSpPr>
          <p:cNvPr id="4" name="Google Shape;275;p12">
            <a:extLst>
              <a:ext uri="{FF2B5EF4-FFF2-40B4-BE49-F238E27FC236}">
                <a16:creationId xmlns:a16="http://schemas.microsoft.com/office/drawing/2014/main" id="{F5436A01-F656-4244-B048-F6FD75610E82}"/>
              </a:ext>
            </a:extLst>
          </p:cNvPr>
          <p:cNvSpPr txBox="1">
            <a:spLocks noGrp="1"/>
          </p:cNvSpPr>
          <p:nvPr>
            <p:ph type="subTitle" idx="1"/>
          </p:nvPr>
        </p:nvSpPr>
        <p:spPr>
          <a:xfrm>
            <a:off x="928111" y="429139"/>
            <a:ext cx="5026287" cy="536131"/>
          </a:xfrm>
          <a:prstGeom prst="rect">
            <a:avLst/>
          </a:prstGeom>
          <a:solidFill>
            <a:srgbClr val="6CB33F"/>
          </a:solidFill>
          <a:ln>
            <a:noFill/>
          </a:ln>
        </p:spPr>
        <p:txBody>
          <a:bodyPr spcFirstLastPara="1" wrap="square" lIns="0" tIns="32375"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835025"/>
            <a:r>
              <a:rPr lang="en-US" dirty="0"/>
              <a:t>Agri-Pulse Conferences</a:t>
            </a:r>
          </a:p>
        </p:txBody>
      </p:sp>
      <p:sp>
        <p:nvSpPr>
          <p:cNvPr id="6" name="TextBox 5">
            <a:extLst>
              <a:ext uri="{FF2B5EF4-FFF2-40B4-BE49-F238E27FC236}">
                <a16:creationId xmlns:a16="http://schemas.microsoft.com/office/drawing/2014/main" id="{BF317335-86A1-49DC-AD14-6B41DD05FFAA}"/>
              </a:ext>
            </a:extLst>
          </p:cNvPr>
          <p:cNvSpPr txBox="1"/>
          <p:nvPr/>
        </p:nvSpPr>
        <p:spPr>
          <a:xfrm>
            <a:off x="892680" y="1899956"/>
            <a:ext cx="5367914" cy="5293757"/>
          </a:xfrm>
          <a:prstGeom prst="rect">
            <a:avLst/>
          </a:prstGeom>
          <a:noFill/>
        </p:spPr>
        <p:txBody>
          <a:bodyPr wrap="square" rtlCol="0">
            <a:spAutoFit/>
          </a:bodyPr>
          <a:lstStyle/>
          <a:p>
            <a:r>
              <a:rPr lang="en-US" b="1"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Agri-Pulse Ag &amp; Food Policy Summit</a:t>
            </a:r>
          </a:p>
          <a:p>
            <a:endParaRPr lang="en-US" sz="13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a:p>
            <a:pPr marL="285750" lvl="1" indent="-285750">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March 17, 2025 – Washington D.C. Virtual &amp; in-person event with average attendance of 750+</a:t>
            </a:r>
          </a:p>
          <a:p>
            <a:pPr marL="285750" lvl="1" indent="-285750">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A full day program of high-level discussions, panels and presentations addressing the most critical ag and food policy issues of the day, followed by the Agri-Pulse customer appreciation reception and networking opportunities</a:t>
            </a:r>
          </a:p>
          <a:p>
            <a:pPr lvl="1"/>
            <a:endParaRPr lang="en-US" sz="13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a:p>
            <a:pPr lvl="1"/>
            <a:r>
              <a:rPr lang="en-US" b="1"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Agri-Pulse WEST Food &amp; Ag Issues Summit</a:t>
            </a:r>
          </a:p>
          <a:p>
            <a:pPr lvl="1"/>
            <a:endParaRPr lang="en-US" sz="13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a:p>
            <a:pPr marL="285750" lvl="1" indent="-285750">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June 10, 2025 – Sacramento, CA. Virtual &amp; in-person event with average attendance of 450+</a:t>
            </a:r>
          </a:p>
          <a:p>
            <a:pPr marL="285750" lvl="1" indent="-285750">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A full-day program with informative presentations and panel discussions followed by the Agri-Pulse customer appreciation reception and networking opportunities</a:t>
            </a:r>
            <a:br>
              <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br>
            <a:endParaRPr lang="en-US" sz="13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a:p>
            <a:pPr lvl="1"/>
            <a:r>
              <a:rPr lang="en-US" b="1"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Ag Outlook Forum</a:t>
            </a:r>
          </a:p>
          <a:p>
            <a:pPr lvl="1"/>
            <a:endParaRPr lang="en-US" sz="13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a:p>
            <a:pPr marL="285750" lvl="1" indent="-285750">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TBD- 2025 – Kansas City, MO. Virtual &amp; in-person event with average attendance of 350+</a:t>
            </a:r>
          </a:p>
          <a:p>
            <a:pPr marL="285750" lvl="1" indent="-285750">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A joint venture with the Agricultural Business Council of Kansas City</a:t>
            </a:r>
          </a:p>
          <a:p>
            <a:pPr marL="285750" lvl="1" indent="-285750">
              <a:buFont typeface="Wingdings" panose="05000000000000000000" pitchFamily="2" charset="2"/>
              <a:buChar char="Ø"/>
            </a:pPr>
            <a:r>
              <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Day-long conference focusing on the ag economy, current issues and challenges facing agriculture and agribusiness, plus networking opportunities</a:t>
            </a:r>
          </a:p>
          <a:p>
            <a:pPr lvl="1"/>
            <a:endParaRPr lang="en-US" sz="12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a:p>
            <a:pPr marL="285750" lvl="1" indent="-285750">
              <a:buFont typeface="Wingdings" panose="05000000000000000000" pitchFamily="2" charset="2"/>
              <a:buChar char="v"/>
            </a:pPr>
            <a:endParaRPr lang="en-US" sz="13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a:p>
            <a:pPr lvl="1"/>
            <a:endParaRPr lang="en-US" sz="1300" b="1"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a:p>
            <a:pPr marL="285750" lvl="1" indent="-285750">
              <a:buFont typeface="Wingdings" panose="05000000000000000000" pitchFamily="2" charset="2"/>
              <a:buChar char="v"/>
            </a:pPr>
            <a:endParaRPr lang="en-US" sz="1300"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endParaRPr>
          </a:p>
        </p:txBody>
      </p:sp>
      <p:sp>
        <p:nvSpPr>
          <p:cNvPr id="7" name="Google Shape;350;p13">
            <a:extLst>
              <a:ext uri="{FF2B5EF4-FFF2-40B4-BE49-F238E27FC236}">
                <a16:creationId xmlns:a16="http://schemas.microsoft.com/office/drawing/2014/main" id="{7448BDA9-AE5A-4A5A-9E28-4E76E0890611}"/>
              </a:ext>
            </a:extLst>
          </p:cNvPr>
          <p:cNvSpPr txBox="1">
            <a:spLocks noGrp="1"/>
          </p:cNvSpPr>
          <p:nvPr>
            <p:ph type="sldNum" idx="12"/>
          </p:nvPr>
        </p:nvSpPr>
        <p:spPr>
          <a:xfrm>
            <a:off x="431800" y="7344892"/>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15</a:t>
            </a:fld>
            <a:endParaRPr sz="1000" b="0" i="0" dirty="0">
              <a:solidFill>
                <a:schemeClr val="dk1"/>
              </a:solidFill>
              <a:latin typeface="Verdana"/>
              <a:ea typeface="Verdana"/>
              <a:cs typeface="Verdana"/>
              <a:sym typeface="Verdana"/>
            </a:endParaRPr>
          </a:p>
        </p:txBody>
      </p:sp>
      <p:sp>
        <p:nvSpPr>
          <p:cNvPr id="2" name="TextBox 1">
            <a:extLst>
              <a:ext uri="{FF2B5EF4-FFF2-40B4-BE49-F238E27FC236}">
                <a16:creationId xmlns:a16="http://schemas.microsoft.com/office/drawing/2014/main" id="{AA778756-B724-45E8-8A34-D1AA30C5880A}"/>
              </a:ext>
            </a:extLst>
          </p:cNvPr>
          <p:cNvSpPr txBox="1"/>
          <p:nvPr/>
        </p:nvSpPr>
        <p:spPr>
          <a:xfrm>
            <a:off x="892680" y="1063281"/>
            <a:ext cx="8273039" cy="738664"/>
          </a:xfrm>
          <a:prstGeom prst="rect">
            <a:avLst/>
          </a:prstGeom>
          <a:noFill/>
        </p:spPr>
        <p:txBody>
          <a:bodyPr wrap="square" rtlCol="0">
            <a:spAutoFit/>
          </a:bodyPr>
          <a:lstStyle/>
          <a:p>
            <a:r>
              <a:rPr lang="en-US" sz="1400" i="1" dirty="0">
                <a:solidFill>
                  <a:schemeClr val="tx1">
                    <a:lumMod val="75000"/>
                    <a:lumOff val="25000"/>
                  </a:schemeClr>
                </a:solidFill>
                <a:latin typeface="Calibri" panose="020F0502020204030204" pitchFamily="34" charset="0"/>
                <a:ea typeface="Verdana" panose="020B0604030504040204" pitchFamily="34" charset="0"/>
                <a:cs typeface="Calibri" panose="020F0502020204030204" pitchFamily="34" charset="0"/>
              </a:rPr>
              <a:t>Participants include legislators, commodity leadership, commodity trade and marketing executives, USDA, ag and food marketing executives, farm organizations, and more.</a:t>
            </a:r>
          </a:p>
          <a:p>
            <a:endParaRPr lang="en-US" i="1" dirty="0"/>
          </a:p>
        </p:txBody>
      </p:sp>
      <p:pic>
        <p:nvPicPr>
          <p:cNvPr id="21" name="Picture 20" descr="A group of people sitting at tables&#10;&#10;Description automatically generated with low confidence">
            <a:extLst>
              <a:ext uri="{FF2B5EF4-FFF2-40B4-BE49-F238E27FC236}">
                <a16:creationId xmlns:a16="http://schemas.microsoft.com/office/drawing/2014/main" id="{A82067E8-696A-4CC5-A15F-D4BB0325B15A}"/>
              </a:ext>
            </a:extLst>
          </p:cNvPr>
          <p:cNvPicPr>
            <a:picLocks noChangeAspect="1"/>
          </p:cNvPicPr>
          <p:nvPr/>
        </p:nvPicPr>
        <p:blipFill rotWithShape="1">
          <a:blip r:embed="rId3"/>
          <a:srcRect l="5026" t="1" r="8098" b="25795"/>
          <a:stretch/>
        </p:blipFill>
        <p:spPr>
          <a:xfrm>
            <a:off x="6296025" y="1482272"/>
            <a:ext cx="3521321" cy="1960929"/>
          </a:xfrm>
          <a:prstGeom prst="rect">
            <a:avLst/>
          </a:prstGeom>
        </p:spPr>
      </p:pic>
      <p:pic>
        <p:nvPicPr>
          <p:cNvPr id="25" name="Picture 24" descr="A person speaking into a microphone&#10;&#10;Description automatically generated with medium confidence">
            <a:extLst>
              <a:ext uri="{FF2B5EF4-FFF2-40B4-BE49-F238E27FC236}">
                <a16:creationId xmlns:a16="http://schemas.microsoft.com/office/drawing/2014/main" id="{2CB72BA4-CA12-483C-BD67-47249F870759}"/>
              </a:ext>
            </a:extLst>
          </p:cNvPr>
          <p:cNvPicPr>
            <a:picLocks noChangeAspect="1"/>
          </p:cNvPicPr>
          <p:nvPr/>
        </p:nvPicPr>
        <p:blipFill>
          <a:blip r:embed="rId4"/>
          <a:stretch>
            <a:fillRect/>
          </a:stretch>
        </p:blipFill>
        <p:spPr>
          <a:xfrm>
            <a:off x="6296025" y="4549457"/>
            <a:ext cx="2495550" cy="1665780"/>
          </a:xfrm>
          <a:prstGeom prst="rect">
            <a:avLst/>
          </a:prstGeom>
        </p:spPr>
      </p:pic>
      <p:pic>
        <p:nvPicPr>
          <p:cNvPr id="23" name="Picture 22" descr="A person speaking into a microphone&#10;&#10;Description automatically generated with medium confidence">
            <a:extLst>
              <a:ext uri="{FF2B5EF4-FFF2-40B4-BE49-F238E27FC236}">
                <a16:creationId xmlns:a16="http://schemas.microsoft.com/office/drawing/2014/main" id="{50306937-C377-46F6-9A9D-00062E99BF0C}"/>
              </a:ext>
            </a:extLst>
          </p:cNvPr>
          <p:cNvPicPr>
            <a:picLocks noChangeAspect="1"/>
          </p:cNvPicPr>
          <p:nvPr/>
        </p:nvPicPr>
        <p:blipFill rotWithShape="1">
          <a:blip r:embed="rId5"/>
          <a:srcRect l="21658"/>
          <a:stretch/>
        </p:blipFill>
        <p:spPr>
          <a:xfrm>
            <a:off x="7827720" y="3289732"/>
            <a:ext cx="1659865" cy="1413195"/>
          </a:xfrm>
          <a:prstGeom prst="rect">
            <a:avLst/>
          </a:prstGeom>
        </p:spPr>
      </p:pic>
    </p:spTree>
    <p:extLst>
      <p:ext uri="{BB962C8B-B14F-4D97-AF65-F5344CB8AC3E}">
        <p14:creationId xmlns:p14="http://schemas.microsoft.com/office/powerpoint/2010/main" val="1992063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posing for a photo&#10;&#10;Description automatically generated with medium confidence">
            <a:extLst>
              <a:ext uri="{FF2B5EF4-FFF2-40B4-BE49-F238E27FC236}">
                <a16:creationId xmlns:a16="http://schemas.microsoft.com/office/drawing/2014/main" id="{7C8DC7C4-EDCB-4963-9240-C5E979FE1CBA}"/>
              </a:ext>
            </a:extLst>
          </p:cNvPr>
          <p:cNvPicPr>
            <a:picLocks noChangeAspect="1"/>
          </p:cNvPicPr>
          <p:nvPr/>
        </p:nvPicPr>
        <p:blipFill>
          <a:blip r:embed="rId2"/>
          <a:stretch>
            <a:fillRect/>
          </a:stretch>
        </p:blipFill>
        <p:spPr>
          <a:xfrm>
            <a:off x="6644217" y="3638550"/>
            <a:ext cx="3166534" cy="1781176"/>
          </a:xfrm>
          <a:prstGeom prst="rect">
            <a:avLst/>
          </a:prstGeom>
        </p:spPr>
      </p:pic>
      <p:sp>
        <p:nvSpPr>
          <p:cNvPr id="3" name="Subtitle 2">
            <a:extLst>
              <a:ext uri="{FF2B5EF4-FFF2-40B4-BE49-F238E27FC236}">
                <a16:creationId xmlns:a16="http://schemas.microsoft.com/office/drawing/2014/main" id="{A4E9E1F5-61B4-481F-B5EF-9B3C51294E09}"/>
              </a:ext>
            </a:extLst>
          </p:cNvPr>
          <p:cNvSpPr>
            <a:spLocks noGrp="1"/>
          </p:cNvSpPr>
          <p:nvPr>
            <p:ph type="subTitle" idx="1"/>
          </p:nvPr>
        </p:nvSpPr>
        <p:spPr>
          <a:xfrm>
            <a:off x="922020" y="1242061"/>
            <a:ext cx="6155055" cy="5053903"/>
          </a:xfrm>
        </p:spPr>
        <p:txBody>
          <a:bodyPr/>
          <a:lstStyle/>
          <a:p>
            <a:pPr marL="0" indent="0">
              <a:lnSpc>
                <a:spcPct val="150000"/>
              </a:lnSpc>
            </a:pPr>
            <a:r>
              <a:rPr lang="en-US" b="1" i="1" dirty="0">
                <a:solidFill>
                  <a:srgbClr val="469A45"/>
                </a:solidFill>
                <a:latin typeface="Calibri" panose="020F0502020204030204" pitchFamily="34" charset="0"/>
                <a:cs typeface="Calibri" panose="020F0502020204030204" pitchFamily="34" charset="0"/>
              </a:rPr>
              <a:t>A custom-produced, one-hour webinar with mutual collaboration on content/theme between sponsor and Agri-Pulse</a:t>
            </a:r>
            <a:br>
              <a:rPr lang="en-US" sz="2000" b="1" i="1" dirty="0">
                <a:solidFill>
                  <a:srgbClr val="469A45"/>
                </a:solidFill>
                <a:latin typeface="Calibri" panose="020F0502020204030204" pitchFamily="34" charset="0"/>
                <a:cs typeface="Calibri" panose="020F0502020204030204" pitchFamily="34" charset="0"/>
              </a:rPr>
            </a:br>
            <a:endParaRPr lang="en-US" sz="1320" b="1" dirty="0">
              <a:solidFill>
                <a:schemeClr val="tx1"/>
              </a:solidFill>
              <a:latin typeface="Calibri" panose="020F0502020204030204" pitchFamily="34" charset="0"/>
              <a:cs typeface="Calibri" panose="020F0502020204030204" pitchFamily="34" charset="0"/>
            </a:endParaRPr>
          </a:p>
          <a:p>
            <a:pPr marL="285750" indent="-285750">
              <a:lnSpc>
                <a:spcPct val="150000"/>
              </a:lnSpc>
              <a:buFont typeface="Wingdings" panose="05000000000000000000" pitchFamily="2" charset="2"/>
              <a:buChar char="Ø"/>
            </a:pPr>
            <a:r>
              <a:rPr lang="en-US" sz="1400" b="1" dirty="0">
                <a:solidFill>
                  <a:schemeClr val="tx1"/>
                </a:solidFill>
                <a:latin typeface="Calibri" panose="020F0502020204030204" pitchFamily="34" charset="0"/>
                <a:cs typeface="Calibri" panose="020F0502020204030204" pitchFamily="34" charset="0"/>
              </a:rPr>
              <a:t> </a:t>
            </a:r>
            <a:r>
              <a:rPr lang="en-US" sz="1400" dirty="0">
                <a:solidFill>
                  <a:schemeClr val="tx1"/>
                </a:solidFill>
                <a:latin typeface="Calibri" panose="020F0502020204030204" pitchFamily="34" charset="0"/>
                <a:cs typeface="Calibri" panose="020F0502020204030204" pitchFamily="34" charset="0"/>
              </a:rPr>
              <a:t>Typical format is a panel discussion/presentation followed by Q &amp; A</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Managed &amp; moderated by Agri-Pulse</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Potential to reach the Agri-Pulse 75,000+ person database</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Promotions &amp; invitations provided by Agri-Pulse to target audiences</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All technical, registration and platform support provided</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Webinar content is jointly owned by Agri-Pulse and sponsor</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Webinar is recorded for potential future use by the sponsor</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Sponsor recognition included in all promotions/invitations</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List of registered participants provided to the sponsor</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Webinar promotion on home page of </a:t>
            </a:r>
            <a:r>
              <a:rPr lang="en-US" sz="1400" dirty="0">
                <a:solidFill>
                  <a:schemeClr val="tx1"/>
                </a:solidFill>
                <a:latin typeface="Calibri" panose="020F0502020204030204" pitchFamily="34" charset="0"/>
                <a:cs typeface="Calibri" panose="020F0502020204030204" pitchFamily="34" charset="0"/>
                <a:hlinkClick r:id="rId3"/>
              </a:rPr>
              <a:t>www.Agri-Pulse.com</a:t>
            </a:r>
            <a:r>
              <a:rPr lang="en-US" sz="1400" dirty="0">
                <a:solidFill>
                  <a:schemeClr val="tx1"/>
                </a:solidFill>
                <a:latin typeface="Calibri" panose="020F0502020204030204" pitchFamily="34" charset="0"/>
                <a:cs typeface="Calibri" panose="020F0502020204030204" pitchFamily="34" charset="0"/>
              </a:rPr>
              <a:t> prior to the event</a:t>
            </a:r>
          </a:p>
          <a:p>
            <a:pPr marL="285750" indent="-285750">
              <a:lnSpc>
                <a:spcPct val="150000"/>
              </a:lnSpc>
              <a:buFont typeface="Wingdings" panose="05000000000000000000" pitchFamily="2" charset="2"/>
              <a:buChar char="Ø"/>
            </a:pPr>
            <a:r>
              <a:rPr lang="en-US" sz="1400" dirty="0">
                <a:solidFill>
                  <a:schemeClr val="tx1"/>
                </a:solidFill>
                <a:latin typeface="Calibri" panose="020F0502020204030204" pitchFamily="34" charset="0"/>
                <a:cs typeface="Calibri" panose="020F0502020204030204" pitchFamily="34" charset="0"/>
              </a:rPr>
              <a:t> Net cost $16,000* Includes website ads before or after the event</a:t>
            </a:r>
            <a:br>
              <a:rPr lang="en-US" sz="1400" dirty="0">
                <a:solidFill>
                  <a:schemeClr val="tx1"/>
                </a:solidFill>
                <a:latin typeface="Calibri" panose="020F0502020204030204" pitchFamily="34" charset="0"/>
                <a:cs typeface="Calibri" panose="020F0502020204030204" pitchFamily="34" charset="0"/>
              </a:rPr>
            </a:br>
            <a:br>
              <a:rPr lang="en-US" sz="1400" dirty="0">
                <a:solidFill>
                  <a:schemeClr val="tx1"/>
                </a:solidFill>
                <a:latin typeface="Calibri" panose="020F0502020204030204" pitchFamily="34" charset="0"/>
                <a:cs typeface="Calibri" panose="020F0502020204030204" pitchFamily="34" charset="0"/>
              </a:rPr>
            </a:br>
            <a:r>
              <a:rPr lang="en-US" sz="1000" b="1" i="1" dirty="0">
                <a:solidFill>
                  <a:schemeClr val="tx1"/>
                </a:solidFill>
                <a:latin typeface="Calibri" panose="020F0502020204030204" pitchFamily="34" charset="0"/>
                <a:cs typeface="Calibri" panose="020F0502020204030204" pitchFamily="34" charset="0"/>
              </a:rPr>
              <a:t>* </a:t>
            </a:r>
            <a:r>
              <a:rPr lang="en-US" sz="1000" i="1" dirty="0">
                <a:solidFill>
                  <a:schemeClr val="tx1"/>
                </a:solidFill>
                <a:latin typeface="Calibri" panose="020F0502020204030204" pitchFamily="34" charset="0"/>
                <a:cs typeface="Calibri" panose="020F0502020204030204" pitchFamily="34" charset="0"/>
              </a:rPr>
              <a:t>Minimum 30-day notice required. Any changes to elements as outlined may incur additional costs</a:t>
            </a:r>
          </a:p>
        </p:txBody>
      </p:sp>
      <p:sp>
        <p:nvSpPr>
          <p:cNvPr id="4" name="Slide Number Placeholder 3">
            <a:extLst>
              <a:ext uri="{FF2B5EF4-FFF2-40B4-BE49-F238E27FC236}">
                <a16:creationId xmlns:a16="http://schemas.microsoft.com/office/drawing/2014/main" id="{E37FA37D-6768-4258-A0BE-F15400F661D7}"/>
              </a:ext>
            </a:extLst>
          </p:cNvPr>
          <p:cNvSpPr>
            <a:spLocks noGrp="1"/>
          </p:cNvSpPr>
          <p:nvPr>
            <p:ph type="sldNum" idx="12"/>
          </p:nvPr>
        </p:nvSpPr>
        <p:spPr>
          <a:xfrm>
            <a:off x="586740" y="7239000"/>
            <a:ext cx="251460" cy="167640"/>
          </a:xfrm>
        </p:spPr>
        <p:txBody>
          <a:bodyPr/>
          <a:lstStyle/>
          <a:p>
            <a:fld id="{00000000-1234-1234-1234-123412341234}" type="slidenum">
              <a:rPr lang="en-US" sz="1100"/>
              <a:pPr/>
              <a:t>16</a:t>
            </a:fld>
            <a:endParaRPr lang="en-US" sz="1100" dirty="0"/>
          </a:p>
        </p:txBody>
      </p:sp>
      <p:sp>
        <p:nvSpPr>
          <p:cNvPr id="5" name="Google Shape;275;p12">
            <a:extLst>
              <a:ext uri="{FF2B5EF4-FFF2-40B4-BE49-F238E27FC236}">
                <a16:creationId xmlns:a16="http://schemas.microsoft.com/office/drawing/2014/main" id="{7681109F-8BE6-4122-8AE1-39B93E007314}"/>
              </a:ext>
            </a:extLst>
          </p:cNvPr>
          <p:cNvSpPr txBox="1">
            <a:spLocks noGrp="1"/>
          </p:cNvSpPr>
          <p:nvPr>
            <p:ph type="ctrTitle"/>
          </p:nvPr>
        </p:nvSpPr>
        <p:spPr>
          <a:xfrm>
            <a:off x="922020" y="515161"/>
            <a:ext cx="3268980" cy="500733"/>
          </a:xfrm>
          <a:prstGeom prst="rect">
            <a:avLst/>
          </a:prstGeom>
          <a:solidFill>
            <a:srgbClr val="6CB33F"/>
          </a:solidFill>
          <a:ln>
            <a:noFill/>
          </a:ln>
        </p:spPr>
        <p:txBody>
          <a:bodyPr spcFirstLastPara="1" vert="horz" wrap="square" lIns="0" tIns="31423" rIns="0" bIns="0" numCol="1" anchor="ctr" anchorCtr="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4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810509"/>
            <a:r>
              <a:rPr lang="en-US" dirty="0"/>
              <a:t>Webinars</a:t>
            </a:r>
          </a:p>
        </p:txBody>
      </p:sp>
      <p:pic>
        <p:nvPicPr>
          <p:cNvPr id="6" name="Picture 5" descr="A picture containing text, clipart&#10;&#10;Description automatically generated">
            <a:extLst>
              <a:ext uri="{FF2B5EF4-FFF2-40B4-BE49-F238E27FC236}">
                <a16:creationId xmlns:a16="http://schemas.microsoft.com/office/drawing/2014/main" id="{22950088-30FA-4B1C-9637-6D990291301E}"/>
              </a:ext>
            </a:extLst>
          </p:cNvPr>
          <p:cNvPicPr>
            <a:picLocks noChangeAspect="1"/>
          </p:cNvPicPr>
          <p:nvPr/>
        </p:nvPicPr>
        <p:blipFill>
          <a:blip r:embed="rId4"/>
          <a:stretch>
            <a:fillRect/>
          </a:stretch>
        </p:blipFill>
        <p:spPr>
          <a:xfrm>
            <a:off x="6324600" y="6131205"/>
            <a:ext cx="3409950" cy="1495411"/>
          </a:xfrm>
          <a:prstGeom prst="rect">
            <a:avLst/>
          </a:prstGeom>
        </p:spPr>
      </p:pic>
      <p:pic>
        <p:nvPicPr>
          <p:cNvPr id="7" name="Picture 6" descr="A group of people&#10;&#10;Description automatically generated with low confidence">
            <a:extLst>
              <a:ext uri="{FF2B5EF4-FFF2-40B4-BE49-F238E27FC236}">
                <a16:creationId xmlns:a16="http://schemas.microsoft.com/office/drawing/2014/main" id="{39246911-3C49-4072-9D37-76CC5556F984}"/>
              </a:ext>
            </a:extLst>
          </p:cNvPr>
          <p:cNvPicPr>
            <a:picLocks noChangeAspect="1"/>
          </p:cNvPicPr>
          <p:nvPr/>
        </p:nvPicPr>
        <p:blipFill>
          <a:blip r:embed="rId5"/>
          <a:stretch>
            <a:fillRect/>
          </a:stretch>
        </p:blipFill>
        <p:spPr>
          <a:xfrm>
            <a:off x="6644217" y="1790699"/>
            <a:ext cx="3166533" cy="1781175"/>
          </a:xfrm>
          <a:prstGeom prst="rect">
            <a:avLst/>
          </a:prstGeom>
        </p:spPr>
      </p:pic>
    </p:spTree>
    <p:extLst>
      <p:ext uri="{BB962C8B-B14F-4D97-AF65-F5344CB8AC3E}">
        <p14:creationId xmlns:p14="http://schemas.microsoft.com/office/powerpoint/2010/main" val="1636707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72" name="Picture 71" descr="A picture containing text, clipart&#10;&#10;Description automatically generated">
            <a:extLst>
              <a:ext uri="{FF2B5EF4-FFF2-40B4-BE49-F238E27FC236}">
                <a16:creationId xmlns:a16="http://schemas.microsoft.com/office/drawing/2014/main" id="{E0F84704-A415-4B81-931F-6C6B135DE595}"/>
              </a:ext>
            </a:extLst>
          </p:cNvPr>
          <p:cNvPicPr>
            <a:picLocks noChangeAspect="1"/>
          </p:cNvPicPr>
          <p:nvPr/>
        </p:nvPicPr>
        <p:blipFill>
          <a:blip r:embed="rId3"/>
          <a:stretch>
            <a:fillRect/>
          </a:stretch>
        </p:blipFill>
        <p:spPr>
          <a:xfrm>
            <a:off x="6324600" y="6140730"/>
            <a:ext cx="3409950" cy="1495411"/>
          </a:xfrm>
          <a:prstGeom prst="rect">
            <a:avLst/>
          </a:prstGeom>
        </p:spPr>
      </p:pic>
      <p:sp>
        <p:nvSpPr>
          <p:cNvPr id="378" name="Google Shape;378;p15"/>
          <p:cNvSpPr/>
          <p:nvPr/>
        </p:nvSpPr>
        <p:spPr>
          <a:xfrm>
            <a:off x="971550" y="1224110"/>
            <a:ext cx="3886200" cy="0"/>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3" name="Google Shape;383;p15"/>
          <p:cNvSpPr txBox="1"/>
          <p:nvPr/>
        </p:nvSpPr>
        <p:spPr>
          <a:xfrm>
            <a:off x="971550" y="1053625"/>
            <a:ext cx="1371600" cy="171450"/>
          </a:xfrm>
          <a:prstGeom prst="rect">
            <a:avLst/>
          </a:prstGeom>
          <a:solidFill>
            <a:srgbClr val="6CB33F"/>
          </a:solidFill>
          <a:ln>
            <a:noFill/>
          </a:ln>
        </p:spPr>
        <p:txBody>
          <a:bodyPr spcFirstLastPara="1" wrap="square" lIns="0" tIns="31750" rIns="0" bIns="0" anchor="t" anchorCtr="0">
            <a:noAutofit/>
          </a:bodyPr>
          <a:lstStyle/>
          <a:p>
            <a:pPr marL="414655" marR="0" lvl="0" indent="0" algn="l" rtl="0">
              <a:lnSpc>
                <a:spcPct val="100000"/>
              </a:lnSpc>
              <a:spcBef>
                <a:spcPts val="0"/>
              </a:spcBef>
              <a:spcAft>
                <a:spcPts val="0"/>
              </a:spcAft>
              <a:buNone/>
            </a:pPr>
            <a:r>
              <a:rPr lang="en-US" sz="700" b="1" dirty="0">
                <a:solidFill>
                  <a:srgbClr val="FFFFFF"/>
                </a:solidFill>
                <a:latin typeface="Verdana"/>
                <a:ea typeface="Verdana"/>
                <a:cs typeface="Verdana"/>
                <a:sym typeface="Verdana"/>
              </a:rPr>
              <a:t>HOME PAGE</a:t>
            </a:r>
            <a:endParaRPr sz="700" dirty="0">
              <a:solidFill>
                <a:schemeClr val="dk1"/>
              </a:solidFill>
              <a:latin typeface="Verdana"/>
              <a:ea typeface="Verdana"/>
              <a:cs typeface="Verdana"/>
              <a:sym typeface="Verdana"/>
            </a:endParaRPr>
          </a:p>
        </p:txBody>
      </p:sp>
      <p:sp>
        <p:nvSpPr>
          <p:cNvPr id="384" name="Google Shape;384;p15"/>
          <p:cNvSpPr txBox="1"/>
          <p:nvPr/>
        </p:nvSpPr>
        <p:spPr>
          <a:xfrm>
            <a:off x="2862639" y="1074708"/>
            <a:ext cx="1749485" cy="11110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Size	Price Per Month</a:t>
            </a:r>
            <a:endParaRPr sz="700" dirty="0">
              <a:solidFill>
                <a:schemeClr val="tx1"/>
              </a:solidFill>
              <a:latin typeface="Verdana"/>
              <a:ea typeface="Verdana"/>
              <a:cs typeface="Verdana"/>
              <a:sym typeface="Verdana"/>
            </a:endParaRPr>
          </a:p>
        </p:txBody>
      </p:sp>
      <p:sp>
        <p:nvSpPr>
          <p:cNvPr id="385" name="Google Shape;385;p15"/>
          <p:cNvSpPr txBox="1"/>
          <p:nvPr/>
        </p:nvSpPr>
        <p:spPr>
          <a:xfrm>
            <a:off x="538827" y="1316659"/>
            <a:ext cx="2260758" cy="945924"/>
          </a:xfrm>
          <a:prstGeom prst="rect">
            <a:avLst/>
          </a:prstGeom>
          <a:noFill/>
          <a:ln>
            <a:noFill/>
          </a:ln>
        </p:spPr>
        <p:txBody>
          <a:bodyPr spcFirstLastPara="1" wrap="square" lIns="0" tIns="12700" rIns="0" bIns="0" anchor="t" anchorCtr="0">
            <a:noAutofit/>
          </a:bodyPr>
          <a:lstStyle/>
          <a:p>
            <a:pPr marL="267970" marR="259715" lvl="0" indent="0" algn="ctr" rtl="0">
              <a:lnSpc>
                <a:spcPct val="114599"/>
              </a:lnSpc>
              <a:spcBef>
                <a:spcPts val="0"/>
              </a:spcBef>
              <a:spcAft>
                <a:spcPts val="0"/>
              </a:spcAft>
              <a:buNone/>
            </a:pPr>
            <a:r>
              <a:rPr lang="en-US" sz="780" dirty="0">
                <a:solidFill>
                  <a:schemeClr val="dk1"/>
                </a:solidFill>
                <a:latin typeface="Verdana"/>
                <a:ea typeface="Verdana"/>
                <a:cs typeface="Verdana"/>
                <a:sym typeface="Verdana"/>
              </a:rPr>
              <a:t>Top/Bottom Leaderboard Combo</a:t>
            </a:r>
          </a:p>
          <a:p>
            <a:pPr marL="267970" marR="259715" lvl="0" indent="0" algn="ctr" rtl="0">
              <a:lnSpc>
                <a:spcPct val="114599"/>
              </a:lnSpc>
              <a:spcBef>
                <a:spcPts val="0"/>
              </a:spcBef>
              <a:spcAft>
                <a:spcPts val="0"/>
              </a:spcAft>
              <a:buNone/>
            </a:pPr>
            <a:r>
              <a:rPr lang="en-US" sz="780" dirty="0">
                <a:solidFill>
                  <a:schemeClr val="dk1"/>
                </a:solidFill>
                <a:latin typeface="Verdana"/>
                <a:ea typeface="Verdana"/>
                <a:cs typeface="Verdana"/>
                <a:sym typeface="Verdana"/>
              </a:rPr>
              <a:t>  Open Mic* </a:t>
            </a:r>
            <a:br>
              <a:rPr lang="en-US" sz="780" dirty="0">
                <a:solidFill>
                  <a:schemeClr val="dk1"/>
                </a:solidFill>
                <a:latin typeface="Verdana"/>
                <a:ea typeface="Verdana"/>
                <a:cs typeface="Verdana"/>
                <a:sym typeface="Verdana"/>
              </a:rPr>
            </a:br>
            <a:r>
              <a:rPr lang="en-US" sz="780" dirty="0">
                <a:solidFill>
                  <a:schemeClr val="dk1"/>
                </a:solidFill>
                <a:latin typeface="Verdana"/>
                <a:ea typeface="Verdana"/>
                <a:cs typeface="Verdana"/>
                <a:sym typeface="Verdana"/>
              </a:rPr>
              <a:t>Opinion</a:t>
            </a:r>
          </a:p>
          <a:p>
            <a:pPr marL="267970" marR="259715" lvl="0" indent="0" algn="ctr" rtl="0">
              <a:lnSpc>
                <a:spcPct val="114599"/>
              </a:lnSpc>
              <a:spcBef>
                <a:spcPts val="0"/>
              </a:spcBef>
              <a:spcAft>
                <a:spcPts val="0"/>
              </a:spcAft>
              <a:buNone/>
            </a:pPr>
            <a:r>
              <a:rPr lang="en-US" sz="780" dirty="0">
                <a:solidFill>
                  <a:schemeClr val="dk1"/>
                </a:solidFill>
                <a:latin typeface="Verdana"/>
                <a:ea typeface="Verdana"/>
                <a:cs typeface="Verdana"/>
                <a:sym typeface="Verdana"/>
              </a:rPr>
              <a:t>Newsmakers</a:t>
            </a:r>
            <a:endParaRPr sz="780" dirty="0">
              <a:solidFill>
                <a:schemeClr val="dk1"/>
              </a:solidFill>
              <a:latin typeface="Verdana"/>
              <a:ea typeface="Verdana"/>
              <a:cs typeface="Verdana"/>
              <a:sym typeface="Verdana"/>
            </a:endParaRPr>
          </a:p>
          <a:p>
            <a:pPr marL="173355" marR="164465" lvl="0" indent="0" algn="ctr" rtl="0">
              <a:lnSpc>
                <a:spcPct val="114599"/>
              </a:lnSpc>
              <a:spcBef>
                <a:spcPts val="0"/>
              </a:spcBef>
              <a:spcAft>
                <a:spcPts val="0"/>
              </a:spcAft>
              <a:buNone/>
            </a:pPr>
            <a:r>
              <a:rPr lang="en-US" sz="780" dirty="0">
                <a:solidFill>
                  <a:schemeClr val="dk1"/>
                </a:solidFill>
                <a:latin typeface="Verdana"/>
                <a:ea typeface="Verdana"/>
                <a:cs typeface="Verdana"/>
                <a:sym typeface="Verdana"/>
              </a:rPr>
              <a:t>Agri-Pulse TV</a:t>
            </a:r>
            <a:br>
              <a:rPr lang="en-US" sz="780" dirty="0">
                <a:solidFill>
                  <a:schemeClr val="dk1"/>
                </a:solidFill>
                <a:latin typeface="Verdana"/>
                <a:ea typeface="Verdana"/>
                <a:cs typeface="Verdana"/>
                <a:sym typeface="Verdana"/>
              </a:rPr>
            </a:br>
            <a:r>
              <a:rPr lang="en-US" sz="780" dirty="0">
                <a:solidFill>
                  <a:schemeClr val="dk1"/>
                </a:solidFill>
                <a:latin typeface="Verdana"/>
                <a:ea typeface="Verdana"/>
                <a:cs typeface="Verdana"/>
                <a:sym typeface="Verdana"/>
              </a:rPr>
              <a:t>Lower Half Page</a:t>
            </a:r>
            <a:endParaRPr sz="780" dirty="0">
              <a:solidFill>
                <a:schemeClr val="dk1"/>
              </a:solidFill>
              <a:latin typeface="Verdana"/>
              <a:ea typeface="Verdana"/>
              <a:cs typeface="Verdana"/>
              <a:sym typeface="Verdana"/>
            </a:endParaRPr>
          </a:p>
          <a:p>
            <a:pPr marL="12700" marR="5080" lvl="0" indent="0" algn="ctr" rtl="0">
              <a:lnSpc>
                <a:spcPct val="114599"/>
              </a:lnSpc>
              <a:spcBef>
                <a:spcPts val="0"/>
              </a:spcBef>
              <a:spcAft>
                <a:spcPts val="0"/>
              </a:spcAft>
              <a:buNone/>
            </a:pPr>
            <a:br>
              <a:rPr lang="en-US" sz="500" dirty="0">
                <a:solidFill>
                  <a:schemeClr val="dk1"/>
                </a:solidFill>
                <a:latin typeface="Verdana"/>
                <a:ea typeface="Verdana"/>
                <a:cs typeface="Verdana"/>
                <a:sym typeface="Verdana"/>
              </a:rPr>
            </a:br>
            <a:endParaRPr sz="500" dirty="0">
              <a:solidFill>
                <a:schemeClr val="dk1"/>
              </a:solidFill>
              <a:latin typeface="Verdana"/>
              <a:ea typeface="Verdana"/>
              <a:cs typeface="Verdana"/>
              <a:sym typeface="Verdana"/>
            </a:endParaRPr>
          </a:p>
        </p:txBody>
      </p:sp>
      <p:sp>
        <p:nvSpPr>
          <p:cNvPr id="386" name="Google Shape;386;p15"/>
          <p:cNvSpPr txBox="1"/>
          <p:nvPr/>
        </p:nvSpPr>
        <p:spPr>
          <a:xfrm>
            <a:off x="2756357" y="1305427"/>
            <a:ext cx="545465" cy="1004130"/>
          </a:xfrm>
          <a:prstGeom prst="rect">
            <a:avLst/>
          </a:prstGeom>
          <a:noFill/>
          <a:ln>
            <a:noFill/>
          </a:ln>
        </p:spPr>
        <p:txBody>
          <a:bodyPr spcFirstLastPara="1" wrap="square" lIns="0" tIns="30475" rIns="0" bIns="0" anchor="t" anchorCtr="0">
            <a:noAutofit/>
          </a:bodyPr>
          <a:lstStyle/>
          <a:p>
            <a:pPr marL="45085" marR="0" lvl="0" indent="0" algn="l" rtl="0">
              <a:spcBef>
                <a:spcPts val="0"/>
              </a:spcBef>
              <a:spcAft>
                <a:spcPts val="0"/>
              </a:spcAft>
              <a:buNone/>
            </a:pPr>
            <a:r>
              <a:rPr lang="en-US" sz="800" dirty="0">
                <a:solidFill>
                  <a:schemeClr val="dk1"/>
                </a:solidFill>
                <a:latin typeface="Verdana"/>
                <a:ea typeface="Verdana"/>
                <a:cs typeface="Verdana"/>
                <a:sym typeface="Verdana"/>
              </a:rPr>
              <a:t>728 x 90</a:t>
            </a:r>
            <a:endParaRPr sz="800" dirty="0">
              <a:solidFill>
                <a:schemeClr val="dk1"/>
              </a:solidFill>
              <a:latin typeface="Verdana"/>
              <a:ea typeface="Verdana"/>
              <a:cs typeface="Verdana"/>
              <a:sym typeface="Verdana"/>
            </a:endParaRPr>
          </a:p>
          <a:p>
            <a:pPr marL="12700" marR="0" lvl="0" indent="0" algn="l" rtl="0">
              <a:spcBef>
                <a:spcPts val="140"/>
              </a:spcBef>
              <a:spcAft>
                <a:spcPts val="0"/>
              </a:spcAft>
              <a:buNone/>
            </a:pPr>
            <a:r>
              <a:rPr lang="en-US" sz="800" dirty="0">
                <a:solidFill>
                  <a:schemeClr val="dk1"/>
                </a:solidFill>
                <a:latin typeface="Verdana"/>
                <a:ea typeface="Verdana"/>
                <a:cs typeface="Verdana"/>
                <a:sym typeface="Verdana"/>
              </a:rPr>
              <a:t>300 x 250</a:t>
            </a:r>
            <a:endParaRPr sz="800" dirty="0">
              <a:solidFill>
                <a:schemeClr val="dk1"/>
              </a:solidFill>
              <a:latin typeface="Verdana"/>
              <a:ea typeface="Verdana"/>
              <a:cs typeface="Verdana"/>
              <a:sym typeface="Verdana"/>
            </a:endParaRPr>
          </a:p>
          <a:p>
            <a:pPr marL="12700" marR="0" lvl="0" indent="0" algn="l" rtl="0">
              <a:spcBef>
                <a:spcPts val="140"/>
              </a:spcBef>
              <a:spcAft>
                <a:spcPts val="0"/>
              </a:spcAft>
              <a:buNone/>
            </a:pPr>
            <a:r>
              <a:rPr lang="en-US" sz="800" dirty="0">
                <a:solidFill>
                  <a:schemeClr val="dk1"/>
                </a:solidFill>
                <a:latin typeface="Verdana"/>
                <a:ea typeface="Verdana"/>
                <a:cs typeface="Verdana"/>
                <a:sym typeface="Verdana"/>
              </a:rPr>
              <a:t>300 x 250</a:t>
            </a:r>
          </a:p>
          <a:p>
            <a:pPr marL="12700">
              <a:spcBef>
                <a:spcPts val="140"/>
              </a:spcBef>
            </a:pPr>
            <a:r>
              <a:rPr lang="en-US" sz="800" dirty="0">
                <a:solidFill>
                  <a:schemeClr val="dk1"/>
                </a:solidFill>
                <a:latin typeface="Verdana"/>
                <a:ea typeface="Verdana"/>
                <a:cs typeface="Verdana"/>
                <a:sym typeface="Verdana"/>
              </a:rPr>
              <a:t>300 x 250</a:t>
            </a:r>
            <a:endParaRPr sz="800" dirty="0">
              <a:solidFill>
                <a:schemeClr val="dk1"/>
              </a:solidFill>
              <a:latin typeface="Verdana"/>
              <a:ea typeface="Verdana"/>
              <a:cs typeface="Verdana"/>
              <a:sym typeface="Verdana"/>
            </a:endParaRPr>
          </a:p>
          <a:p>
            <a:pPr marL="12700" marR="0" lvl="0" indent="0" algn="l" rtl="0">
              <a:spcBef>
                <a:spcPts val="140"/>
              </a:spcBef>
              <a:spcAft>
                <a:spcPts val="0"/>
              </a:spcAft>
              <a:buNone/>
            </a:pPr>
            <a:r>
              <a:rPr lang="en-US" sz="800" dirty="0">
                <a:solidFill>
                  <a:schemeClr val="dk1"/>
                </a:solidFill>
                <a:latin typeface="Verdana"/>
                <a:ea typeface="Verdana"/>
                <a:cs typeface="Verdana"/>
                <a:sym typeface="Verdana"/>
              </a:rPr>
              <a:t>300 x 250</a:t>
            </a:r>
            <a:endParaRPr sz="800" dirty="0">
              <a:solidFill>
                <a:schemeClr val="dk1"/>
              </a:solidFill>
              <a:latin typeface="Verdana"/>
              <a:ea typeface="Verdana"/>
              <a:cs typeface="Verdana"/>
              <a:sym typeface="Verdana"/>
            </a:endParaRPr>
          </a:p>
          <a:p>
            <a:pPr marL="12700" marR="0" lvl="0" indent="0" algn="l" rtl="0">
              <a:spcBef>
                <a:spcPts val="140"/>
              </a:spcBef>
              <a:spcAft>
                <a:spcPts val="0"/>
              </a:spcAft>
              <a:buNone/>
            </a:pPr>
            <a:r>
              <a:rPr lang="en-US" sz="800" dirty="0">
                <a:solidFill>
                  <a:schemeClr val="dk1"/>
                </a:solidFill>
                <a:latin typeface="Verdana"/>
                <a:ea typeface="Verdana"/>
                <a:cs typeface="Verdana"/>
                <a:sym typeface="Verdana"/>
              </a:rPr>
              <a:t>300 x 600</a:t>
            </a:r>
            <a:endParaRPr sz="800" dirty="0">
              <a:solidFill>
                <a:schemeClr val="dk1"/>
              </a:solidFill>
              <a:latin typeface="Verdana"/>
              <a:ea typeface="Verdana"/>
              <a:cs typeface="Verdana"/>
              <a:sym typeface="Verdana"/>
            </a:endParaRPr>
          </a:p>
          <a:p>
            <a:pPr marL="44450" marR="0" lvl="0" indent="0" algn="l" rtl="0">
              <a:spcBef>
                <a:spcPts val="140"/>
              </a:spcBef>
              <a:spcAft>
                <a:spcPts val="0"/>
              </a:spcAft>
              <a:buNone/>
            </a:pPr>
            <a:endParaRPr sz="800" dirty="0">
              <a:solidFill>
                <a:schemeClr val="dk1"/>
              </a:solidFill>
              <a:latin typeface="Verdana"/>
              <a:ea typeface="Verdana"/>
              <a:cs typeface="Verdana"/>
              <a:sym typeface="Verdana"/>
            </a:endParaRPr>
          </a:p>
        </p:txBody>
      </p:sp>
      <p:sp>
        <p:nvSpPr>
          <p:cNvPr id="387" name="Google Shape;387;p15"/>
          <p:cNvSpPr txBox="1"/>
          <p:nvPr/>
        </p:nvSpPr>
        <p:spPr>
          <a:xfrm>
            <a:off x="3877223" y="1293781"/>
            <a:ext cx="472733" cy="1004129"/>
          </a:xfrm>
          <a:prstGeom prst="rect">
            <a:avLst/>
          </a:prstGeom>
          <a:noFill/>
          <a:ln>
            <a:noFill/>
          </a:ln>
        </p:spPr>
        <p:txBody>
          <a:bodyPr spcFirstLastPara="1" wrap="square" lIns="0" tIns="30475" rIns="0" bIns="0" anchor="t" anchorCtr="0">
            <a:noAutofit/>
          </a:bodyPr>
          <a:lstStyle/>
          <a:p>
            <a:pPr marL="1270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$3,337</a:t>
            </a:r>
            <a:endParaRPr sz="800" dirty="0">
              <a:solidFill>
                <a:schemeClr val="dk1"/>
              </a:solidFill>
              <a:latin typeface="Verdana"/>
              <a:ea typeface="Verdana"/>
              <a:cs typeface="Verdana"/>
              <a:sym typeface="Verdana"/>
            </a:endParaRPr>
          </a:p>
          <a:p>
            <a:pPr marL="12700" marR="0" lvl="0" indent="0" algn="l" rtl="0">
              <a:lnSpc>
                <a:spcPct val="100000"/>
              </a:lnSpc>
              <a:spcBef>
                <a:spcPts val="140"/>
              </a:spcBef>
              <a:spcAft>
                <a:spcPts val="0"/>
              </a:spcAft>
              <a:buNone/>
            </a:pPr>
            <a:r>
              <a:rPr lang="en-US" sz="800" dirty="0">
                <a:solidFill>
                  <a:schemeClr val="dk1"/>
                </a:solidFill>
                <a:latin typeface="Verdana"/>
                <a:ea typeface="Verdana"/>
                <a:cs typeface="Verdana"/>
                <a:sym typeface="Verdana"/>
              </a:rPr>
              <a:t>$10,977</a:t>
            </a:r>
            <a:endParaRPr sz="800" dirty="0">
              <a:solidFill>
                <a:schemeClr val="dk1"/>
              </a:solidFill>
              <a:latin typeface="Verdana"/>
              <a:ea typeface="Verdana"/>
              <a:cs typeface="Verdana"/>
              <a:sym typeface="Verdana"/>
            </a:endParaRPr>
          </a:p>
          <a:p>
            <a:pPr marL="12700" marR="0" lvl="0" indent="0" algn="l" rtl="0">
              <a:lnSpc>
                <a:spcPct val="100000"/>
              </a:lnSpc>
              <a:spcBef>
                <a:spcPts val="140"/>
              </a:spcBef>
              <a:spcAft>
                <a:spcPts val="0"/>
              </a:spcAft>
              <a:buNone/>
            </a:pPr>
            <a:r>
              <a:rPr lang="en-US" sz="800" dirty="0">
                <a:solidFill>
                  <a:schemeClr val="dk1"/>
                </a:solidFill>
                <a:latin typeface="Verdana"/>
                <a:ea typeface="Verdana"/>
                <a:cs typeface="Verdana"/>
                <a:sym typeface="Verdana"/>
              </a:rPr>
              <a:t>$7,877</a:t>
            </a:r>
            <a:endParaRPr sz="800" dirty="0">
              <a:solidFill>
                <a:schemeClr val="dk1"/>
              </a:solidFill>
              <a:latin typeface="Verdana"/>
              <a:ea typeface="Verdana"/>
              <a:cs typeface="Verdana"/>
              <a:sym typeface="Verdana"/>
            </a:endParaRPr>
          </a:p>
          <a:p>
            <a:pPr marL="12700">
              <a:spcBef>
                <a:spcPts val="140"/>
              </a:spcBef>
            </a:pPr>
            <a:r>
              <a:rPr lang="en-US" sz="800" dirty="0">
                <a:solidFill>
                  <a:schemeClr val="dk1"/>
                </a:solidFill>
                <a:latin typeface="Verdana"/>
                <a:ea typeface="Verdana"/>
                <a:cs typeface="Verdana"/>
                <a:sym typeface="Verdana"/>
              </a:rPr>
              <a:t>$7,877</a:t>
            </a:r>
          </a:p>
          <a:p>
            <a:pPr marL="12700" marR="0" lvl="0" indent="0" algn="l" rtl="0">
              <a:lnSpc>
                <a:spcPct val="100000"/>
              </a:lnSpc>
              <a:spcBef>
                <a:spcPts val="140"/>
              </a:spcBef>
              <a:spcAft>
                <a:spcPts val="0"/>
              </a:spcAft>
              <a:buNone/>
            </a:pPr>
            <a:r>
              <a:rPr lang="en-US" sz="800" dirty="0">
                <a:solidFill>
                  <a:schemeClr val="dk1"/>
                </a:solidFill>
                <a:latin typeface="Verdana"/>
                <a:ea typeface="Verdana"/>
                <a:cs typeface="Verdana"/>
                <a:sym typeface="Verdana"/>
              </a:rPr>
              <a:t>$3,997</a:t>
            </a:r>
            <a:endParaRPr sz="800" dirty="0">
              <a:solidFill>
                <a:schemeClr val="dk1"/>
              </a:solidFill>
              <a:latin typeface="Verdana"/>
              <a:ea typeface="Verdana"/>
              <a:cs typeface="Verdana"/>
              <a:sym typeface="Verdana"/>
            </a:endParaRPr>
          </a:p>
          <a:p>
            <a:pPr marL="12700" marR="0" lvl="0" indent="0" algn="l" rtl="0">
              <a:lnSpc>
                <a:spcPct val="100000"/>
              </a:lnSpc>
              <a:spcBef>
                <a:spcPts val="140"/>
              </a:spcBef>
              <a:spcAft>
                <a:spcPts val="0"/>
              </a:spcAft>
              <a:buNone/>
            </a:pPr>
            <a:r>
              <a:rPr lang="en-US" sz="800" dirty="0">
                <a:solidFill>
                  <a:schemeClr val="dk1"/>
                </a:solidFill>
                <a:latin typeface="Verdana"/>
                <a:ea typeface="Verdana"/>
                <a:cs typeface="Verdana"/>
                <a:sym typeface="Verdana"/>
              </a:rPr>
              <a:t>$3,997</a:t>
            </a:r>
            <a:endParaRPr sz="800" dirty="0">
              <a:solidFill>
                <a:schemeClr val="dk1"/>
              </a:solidFill>
              <a:latin typeface="Verdana"/>
              <a:ea typeface="Verdana"/>
              <a:cs typeface="Verdana"/>
              <a:sym typeface="Verdana"/>
            </a:endParaRPr>
          </a:p>
          <a:p>
            <a:pPr marL="12700" marR="0" lvl="0" indent="0" algn="l" rtl="0">
              <a:lnSpc>
                <a:spcPct val="100000"/>
              </a:lnSpc>
              <a:spcBef>
                <a:spcPts val="140"/>
              </a:spcBef>
              <a:spcAft>
                <a:spcPts val="0"/>
              </a:spcAft>
              <a:buNone/>
            </a:pPr>
            <a:endParaRPr sz="800" dirty="0">
              <a:solidFill>
                <a:schemeClr val="dk1"/>
              </a:solidFill>
              <a:latin typeface="Verdana"/>
              <a:ea typeface="Verdana"/>
              <a:cs typeface="Verdana"/>
              <a:sym typeface="Verdana"/>
            </a:endParaRPr>
          </a:p>
        </p:txBody>
      </p:sp>
      <p:grpSp>
        <p:nvGrpSpPr>
          <p:cNvPr id="6" name="Group 5">
            <a:extLst>
              <a:ext uri="{FF2B5EF4-FFF2-40B4-BE49-F238E27FC236}">
                <a16:creationId xmlns:a16="http://schemas.microsoft.com/office/drawing/2014/main" id="{FA5CEA3D-F10A-5121-F7C7-4FB1AFEDBD91}"/>
              </a:ext>
            </a:extLst>
          </p:cNvPr>
          <p:cNvGrpSpPr/>
          <p:nvPr/>
        </p:nvGrpSpPr>
        <p:grpSpPr>
          <a:xfrm>
            <a:off x="568899" y="2920983"/>
            <a:ext cx="4213502" cy="867707"/>
            <a:chOff x="577580" y="2790768"/>
            <a:chExt cx="4213502" cy="867707"/>
          </a:xfrm>
        </p:grpSpPr>
        <p:sp>
          <p:nvSpPr>
            <p:cNvPr id="380" name="Google Shape;380;p15"/>
            <p:cNvSpPr/>
            <p:nvPr/>
          </p:nvSpPr>
          <p:spPr>
            <a:xfrm>
              <a:off x="904882" y="2953663"/>
              <a:ext cx="3886200" cy="0"/>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4" name="Google Shape;394;p15"/>
            <p:cNvSpPr txBox="1"/>
            <p:nvPr/>
          </p:nvSpPr>
          <p:spPr>
            <a:xfrm>
              <a:off x="904542" y="2790768"/>
              <a:ext cx="1371600" cy="171450"/>
            </a:xfrm>
            <a:prstGeom prst="rect">
              <a:avLst/>
            </a:prstGeom>
            <a:solidFill>
              <a:srgbClr val="6CB33F"/>
            </a:solidFill>
            <a:ln>
              <a:noFill/>
            </a:ln>
          </p:spPr>
          <p:txBody>
            <a:bodyPr spcFirstLastPara="1" wrap="square" lIns="0" tIns="32375" rIns="0" bIns="0" anchor="t" anchorCtr="0">
              <a:noAutofit/>
            </a:bodyPr>
            <a:lstStyle/>
            <a:p>
              <a:pPr marL="135255" marR="0" lvl="0" indent="0" rtl="0">
                <a:lnSpc>
                  <a:spcPct val="100000"/>
                </a:lnSpc>
                <a:spcBef>
                  <a:spcPts val="0"/>
                </a:spcBef>
                <a:spcAft>
                  <a:spcPts val="0"/>
                </a:spcAft>
                <a:buNone/>
              </a:pPr>
              <a:r>
                <a:rPr lang="en-US" sz="700" b="1" dirty="0">
                  <a:solidFill>
                    <a:srgbClr val="FFFFFF"/>
                  </a:solidFill>
                  <a:latin typeface="Verdana"/>
                  <a:ea typeface="Verdana"/>
                  <a:cs typeface="Verdana"/>
                  <a:sym typeface="Verdana"/>
                </a:rPr>
                <a:t>ARTICLE/NEWS PAGES</a:t>
              </a:r>
              <a:endParaRPr sz="700" dirty="0">
                <a:solidFill>
                  <a:schemeClr val="dk1"/>
                </a:solidFill>
                <a:latin typeface="Verdana"/>
                <a:ea typeface="Verdana"/>
                <a:cs typeface="Verdana"/>
                <a:sym typeface="Verdana"/>
              </a:endParaRPr>
            </a:p>
          </p:txBody>
        </p:sp>
        <p:sp>
          <p:nvSpPr>
            <p:cNvPr id="395" name="Google Shape;395;p15"/>
            <p:cNvSpPr txBox="1"/>
            <p:nvPr/>
          </p:nvSpPr>
          <p:spPr>
            <a:xfrm>
              <a:off x="2897175" y="2804646"/>
              <a:ext cx="231140" cy="853829"/>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Size</a:t>
              </a:r>
              <a:endParaRPr sz="700" dirty="0">
                <a:solidFill>
                  <a:schemeClr val="tx1"/>
                </a:solidFill>
                <a:latin typeface="Verdana"/>
                <a:ea typeface="Verdana"/>
                <a:cs typeface="Verdana"/>
                <a:sym typeface="Verdana"/>
              </a:endParaRPr>
            </a:p>
          </p:txBody>
        </p:sp>
        <p:sp>
          <p:nvSpPr>
            <p:cNvPr id="396" name="Google Shape;396;p15"/>
            <p:cNvSpPr txBox="1"/>
            <p:nvPr/>
          </p:nvSpPr>
          <p:spPr>
            <a:xfrm>
              <a:off x="3803397" y="2805966"/>
              <a:ext cx="818515"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Month</a:t>
              </a:r>
              <a:endParaRPr sz="700" dirty="0">
                <a:solidFill>
                  <a:schemeClr val="tx1"/>
                </a:solidFill>
                <a:latin typeface="Verdana"/>
                <a:ea typeface="Verdana"/>
                <a:cs typeface="Verdana"/>
                <a:sym typeface="Verdana"/>
              </a:endParaRPr>
            </a:p>
          </p:txBody>
        </p:sp>
        <p:sp>
          <p:nvSpPr>
            <p:cNvPr id="397" name="Google Shape;397;p15"/>
            <p:cNvSpPr txBox="1"/>
            <p:nvPr/>
          </p:nvSpPr>
          <p:spPr>
            <a:xfrm>
              <a:off x="577580" y="3001138"/>
              <a:ext cx="2316102" cy="584200"/>
            </a:xfrm>
            <a:prstGeom prst="rect">
              <a:avLst/>
            </a:prstGeom>
            <a:noFill/>
            <a:ln>
              <a:noFill/>
            </a:ln>
          </p:spPr>
          <p:txBody>
            <a:bodyPr spcFirstLastPara="1" wrap="square" lIns="0" tIns="30475" rIns="0" bIns="0" anchor="t" anchorCtr="0">
              <a:noAutofit/>
            </a:bodyPr>
            <a:lstStyle/>
            <a:p>
              <a:pPr marL="267970" marR="259715" lvl="0" indent="0" algn="ctr" rtl="0">
                <a:lnSpc>
                  <a:spcPct val="114599"/>
                </a:lnSpc>
                <a:spcBef>
                  <a:spcPts val="0"/>
                </a:spcBef>
                <a:spcAft>
                  <a:spcPts val="0"/>
                </a:spcAft>
                <a:buNone/>
              </a:pPr>
              <a:r>
                <a:rPr lang="en-US" sz="800" dirty="0">
                  <a:solidFill>
                    <a:schemeClr val="dk1"/>
                  </a:solidFill>
                  <a:latin typeface="Verdana"/>
                  <a:ea typeface="Verdana"/>
                  <a:cs typeface="Verdana"/>
                  <a:sym typeface="Verdana"/>
                </a:rPr>
                <a:t>Top/Bottom Leaderboard Combo</a:t>
              </a:r>
            </a:p>
            <a:p>
              <a:pPr marL="12700" marR="5080" lvl="0" indent="0" algn="ctr" rtl="0">
                <a:lnSpc>
                  <a:spcPct val="114000"/>
                </a:lnSpc>
                <a:spcAft>
                  <a:spcPts val="0"/>
                </a:spcAft>
                <a:buNone/>
              </a:pPr>
              <a:r>
                <a:rPr lang="en-US" sz="800" dirty="0">
                  <a:solidFill>
                    <a:schemeClr val="dk1"/>
                  </a:solidFill>
                  <a:latin typeface="Verdana"/>
                  <a:ea typeface="Verdana"/>
                  <a:cs typeface="Verdana"/>
                  <a:sym typeface="Verdana"/>
                </a:rPr>
                <a:t>Big Box</a:t>
              </a:r>
              <a:br>
                <a:rPr lang="en-US" sz="800" dirty="0">
                  <a:solidFill>
                    <a:schemeClr val="dk1"/>
                  </a:solidFill>
                  <a:latin typeface="Verdana"/>
                  <a:ea typeface="Verdana"/>
                  <a:cs typeface="Verdana"/>
                  <a:sym typeface="Verdana"/>
                </a:rPr>
              </a:br>
              <a:r>
                <a:rPr lang="en-US" sz="800" dirty="0">
                  <a:solidFill>
                    <a:schemeClr val="dk1"/>
                  </a:solidFill>
                  <a:latin typeface="Verdana"/>
                  <a:ea typeface="Verdana"/>
                  <a:cs typeface="Verdana"/>
                  <a:sym typeface="Verdana"/>
                </a:rPr>
                <a:t>Lower Half Page</a:t>
              </a:r>
              <a:endParaRPr sz="800" dirty="0">
                <a:solidFill>
                  <a:schemeClr val="dk1"/>
                </a:solidFill>
                <a:latin typeface="Verdana"/>
                <a:ea typeface="Verdana"/>
                <a:cs typeface="Verdana"/>
                <a:sym typeface="Verdana"/>
              </a:endParaRPr>
            </a:p>
          </p:txBody>
        </p:sp>
        <p:sp>
          <p:nvSpPr>
            <p:cNvPr id="398" name="Google Shape;398;p15"/>
            <p:cNvSpPr txBox="1"/>
            <p:nvPr/>
          </p:nvSpPr>
          <p:spPr>
            <a:xfrm>
              <a:off x="2764605" y="2999815"/>
              <a:ext cx="545465" cy="584200"/>
            </a:xfrm>
            <a:prstGeom prst="rect">
              <a:avLst/>
            </a:prstGeom>
            <a:noFill/>
            <a:ln>
              <a:noFill/>
            </a:ln>
          </p:spPr>
          <p:txBody>
            <a:bodyPr spcFirstLastPara="1" wrap="square" lIns="0" tIns="30475" rIns="0" bIns="0" anchor="t" anchorCtr="0">
              <a:noAutofit/>
            </a:bodyPr>
            <a:lstStyle/>
            <a:p>
              <a:pPr marL="45085"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728 x 90</a:t>
              </a:r>
              <a:endParaRPr sz="800" dirty="0">
                <a:solidFill>
                  <a:schemeClr val="dk1"/>
                </a:solidFill>
                <a:latin typeface="Verdana"/>
                <a:ea typeface="Verdana"/>
                <a:cs typeface="Verdana"/>
                <a:sym typeface="Verdana"/>
              </a:endParaRPr>
            </a:p>
            <a:p>
              <a:pPr marL="12700" marR="0" lvl="0" indent="0" algn="l" rtl="0">
                <a:lnSpc>
                  <a:spcPct val="100000"/>
                </a:lnSpc>
                <a:spcBef>
                  <a:spcPts val="140"/>
                </a:spcBef>
                <a:spcAft>
                  <a:spcPts val="0"/>
                </a:spcAft>
                <a:buNone/>
              </a:pPr>
              <a:r>
                <a:rPr lang="en-US" sz="800" dirty="0">
                  <a:solidFill>
                    <a:schemeClr val="dk1"/>
                  </a:solidFill>
                  <a:latin typeface="Verdana"/>
                  <a:ea typeface="Verdana"/>
                  <a:cs typeface="Verdana"/>
                  <a:sym typeface="Verdana"/>
                </a:rPr>
                <a:t>300 x 250</a:t>
              </a:r>
              <a:endParaRPr sz="800" dirty="0">
                <a:solidFill>
                  <a:schemeClr val="dk1"/>
                </a:solidFill>
                <a:latin typeface="Verdana"/>
                <a:ea typeface="Verdana"/>
                <a:cs typeface="Verdana"/>
                <a:sym typeface="Verdana"/>
              </a:endParaRPr>
            </a:p>
            <a:p>
              <a:pPr marL="12700" marR="0" lvl="0" indent="0" algn="l" rtl="0">
                <a:lnSpc>
                  <a:spcPct val="100000"/>
                </a:lnSpc>
                <a:spcBef>
                  <a:spcPts val="140"/>
                </a:spcBef>
                <a:spcAft>
                  <a:spcPts val="0"/>
                </a:spcAft>
                <a:buNone/>
              </a:pPr>
              <a:r>
                <a:rPr lang="en-US" sz="800" dirty="0">
                  <a:solidFill>
                    <a:schemeClr val="dk1"/>
                  </a:solidFill>
                  <a:latin typeface="Verdana"/>
                  <a:ea typeface="Verdana"/>
                  <a:cs typeface="Verdana"/>
                  <a:sym typeface="Verdana"/>
                </a:rPr>
                <a:t>300 x 600</a:t>
              </a:r>
              <a:endParaRPr sz="800" dirty="0">
                <a:solidFill>
                  <a:schemeClr val="dk1"/>
                </a:solidFill>
                <a:latin typeface="Verdana"/>
                <a:ea typeface="Verdana"/>
                <a:cs typeface="Verdana"/>
                <a:sym typeface="Verdana"/>
              </a:endParaRPr>
            </a:p>
          </p:txBody>
        </p:sp>
        <p:sp>
          <p:nvSpPr>
            <p:cNvPr id="399" name="Google Shape;399;p15"/>
            <p:cNvSpPr txBox="1"/>
            <p:nvPr/>
          </p:nvSpPr>
          <p:spPr>
            <a:xfrm>
              <a:off x="3976229" y="2993756"/>
              <a:ext cx="386080" cy="584200"/>
            </a:xfrm>
            <a:prstGeom prst="rect">
              <a:avLst/>
            </a:prstGeom>
            <a:noFill/>
            <a:ln>
              <a:noFill/>
            </a:ln>
          </p:spPr>
          <p:txBody>
            <a:bodyPr spcFirstLastPara="1" wrap="square" lIns="0" tIns="30475" rIns="0" bIns="0" anchor="t" anchorCtr="0">
              <a:noAutofit/>
            </a:bodyPr>
            <a:lstStyle/>
            <a:p>
              <a:pPr marL="1270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$7,667</a:t>
              </a:r>
              <a:endParaRPr sz="800" dirty="0">
                <a:solidFill>
                  <a:schemeClr val="dk1"/>
                </a:solidFill>
                <a:latin typeface="Verdana"/>
                <a:ea typeface="Verdana"/>
                <a:cs typeface="Verdana"/>
                <a:sym typeface="Verdana"/>
              </a:endParaRPr>
            </a:p>
            <a:p>
              <a:pPr marL="12700" marR="0" lvl="0" indent="0" algn="l" rtl="0">
                <a:lnSpc>
                  <a:spcPct val="100000"/>
                </a:lnSpc>
                <a:spcBef>
                  <a:spcPts val="140"/>
                </a:spcBef>
                <a:spcAft>
                  <a:spcPts val="0"/>
                </a:spcAft>
                <a:buNone/>
              </a:pPr>
              <a:r>
                <a:rPr lang="en-US" sz="800" dirty="0">
                  <a:solidFill>
                    <a:schemeClr val="dk1"/>
                  </a:solidFill>
                  <a:latin typeface="Verdana"/>
                  <a:ea typeface="Verdana"/>
                  <a:cs typeface="Verdana"/>
                  <a:sym typeface="Verdana"/>
                </a:rPr>
                <a:t>$3,997</a:t>
              </a:r>
              <a:endParaRPr sz="800" dirty="0">
                <a:solidFill>
                  <a:schemeClr val="dk1"/>
                </a:solidFill>
                <a:latin typeface="Verdana"/>
                <a:ea typeface="Verdana"/>
                <a:cs typeface="Verdana"/>
                <a:sym typeface="Verdana"/>
              </a:endParaRPr>
            </a:p>
            <a:p>
              <a:pPr marL="12700" marR="0" lvl="0" indent="0" algn="l" rtl="0">
                <a:lnSpc>
                  <a:spcPct val="100000"/>
                </a:lnSpc>
                <a:spcBef>
                  <a:spcPts val="140"/>
                </a:spcBef>
                <a:spcAft>
                  <a:spcPts val="0"/>
                </a:spcAft>
                <a:buNone/>
              </a:pPr>
              <a:r>
                <a:rPr lang="en-US" sz="800" dirty="0">
                  <a:solidFill>
                    <a:schemeClr val="dk1"/>
                  </a:solidFill>
                  <a:latin typeface="Verdana"/>
                  <a:ea typeface="Verdana"/>
                  <a:cs typeface="Verdana"/>
                  <a:sym typeface="Verdana"/>
                </a:rPr>
                <a:t>$3,997</a:t>
              </a:r>
              <a:endParaRPr sz="800" dirty="0">
                <a:solidFill>
                  <a:schemeClr val="dk1"/>
                </a:solidFill>
                <a:latin typeface="Verdana"/>
                <a:ea typeface="Verdana"/>
                <a:cs typeface="Verdana"/>
                <a:sym typeface="Verdana"/>
              </a:endParaRPr>
            </a:p>
          </p:txBody>
        </p:sp>
      </p:grpSp>
      <p:sp>
        <p:nvSpPr>
          <p:cNvPr id="432" name="Google Shape;432;p15"/>
          <p:cNvSpPr/>
          <p:nvPr/>
        </p:nvSpPr>
        <p:spPr>
          <a:xfrm flipH="1">
            <a:off x="4927173" y="733424"/>
            <a:ext cx="66607" cy="6115765"/>
          </a:xfrm>
          <a:custGeom>
            <a:avLst/>
            <a:gdLst/>
            <a:ahLst/>
            <a:cxnLst/>
            <a:rect l="l" t="t" r="r" b="b"/>
            <a:pathLst>
              <a:path w="120000" h="5695315" extrusionOk="0">
                <a:moveTo>
                  <a:pt x="0" y="0"/>
                </a:moveTo>
                <a:lnTo>
                  <a:pt x="0" y="5695188"/>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3" name="Google Shape;433;p15"/>
          <p:cNvSpPr txBox="1">
            <a:spLocks noGrp="1"/>
          </p:cNvSpPr>
          <p:nvPr>
            <p:ph type="sldNum" idx="12"/>
          </p:nvPr>
        </p:nvSpPr>
        <p:spPr>
          <a:xfrm>
            <a:off x="474330" y="7355518"/>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r>
              <a:rPr lang="en-US" dirty="0"/>
              <a:t>17</a:t>
            </a:r>
            <a:endParaRPr sz="1000" b="0" i="0" dirty="0">
              <a:solidFill>
                <a:schemeClr val="dk1"/>
              </a:solidFill>
              <a:latin typeface="Verdana"/>
              <a:ea typeface="Verdana"/>
              <a:cs typeface="Verdana"/>
              <a:sym typeface="Verdana"/>
            </a:endParaRPr>
          </a:p>
        </p:txBody>
      </p:sp>
      <p:sp>
        <p:nvSpPr>
          <p:cNvPr id="61" name="Google Shape;424;p15">
            <a:extLst>
              <a:ext uri="{FF2B5EF4-FFF2-40B4-BE49-F238E27FC236}">
                <a16:creationId xmlns:a16="http://schemas.microsoft.com/office/drawing/2014/main" id="{5CDF4E84-7173-4C0A-9E03-F192C50898A8}"/>
              </a:ext>
            </a:extLst>
          </p:cNvPr>
          <p:cNvSpPr txBox="1"/>
          <p:nvPr/>
        </p:nvSpPr>
        <p:spPr>
          <a:xfrm>
            <a:off x="5192404" y="847298"/>
            <a:ext cx="1371600" cy="171450"/>
          </a:xfrm>
          <a:prstGeom prst="rect">
            <a:avLst/>
          </a:prstGeom>
          <a:solidFill>
            <a:srgbClr val="6CB33F"/>
          </a:solidFill>
          <a:ln>
            <a:noFill/>
          </a:ln>
        </p:spPr>
        <p:txBody>
          <a:bodyPr spcFirstLastPara="1" wrap="square" lIns="0" tIns="33000" rIns="0" bIns="0" anchor="t" anchorCtr="0">
            <a:noAutofit/>
          </a:bodyPr>
          <a:lstStyle/>
          <a:p>
            <a:pPr marL="196215" marR="0" lvl="0" indent="0" rtl="0">
              <a:lnSpc>
                <a:spcPct val="100000"/>
              </a:lnSpc>
              <a:spcBef>
                <a:spcPts val="0"/>
              </a:spcBef>
              <a:spcAft>
                <a:spcPts val="0"/>
              </a:spcAft>
              <a:buNone/>
            </a:pPr>
            <a:r>
              <a:rPr lang="en-US" sz="700" b="1" dirty="0">
                <a:solidFill>
                  <a:srgbClr val="FFFFFF"/>
                </a:solidFill>
                <a:latin typeface="Verdana"/>
                <a:ea typeface="Verdana"/>
                <a:cs typeface="Verdana"/>
                <a:sym typeface="Verdana"/>
              </a:rPr>
              <a:t>    NEWSMAKERS</a:t>
            </a:r>
            <a:endParaRPr sz="700" dirty="0">
              <a:solidFill>
                <a:schemeClr val="dk1"/>
              </a:solidFill>
              <a:latin typeface="Verdana"/>
              <a:ea typeface="Verdana"/>
              <a:cs typeface="Verdana"/>
              <a:sym typeface="Verdana"/>
            </a:endParaRPr>
          </a:p>
        </p:txBody>
      </p:sp>
      <p:sp>
        <p:nvSpPr>
          <p:cNvPr id="62" name="Google Shape;423;p15">
            <a:extLst>
              <a:ext uri="{FF2B5EF4-FFF2-40B4-BE49-F238E27FC236}">
                <a16:creationId xmlns:a16="http://schemas.microsoft.com/office/drawing/2014/main" id="{BC295E58-66DE-4B79-856E-116E62B6DE65}"/>
              </a:ext>
            </a:extLst>
          </p:cNvPr>
          <p:cNvSpPr/>
          <p:nvPr/>
        </p:nvSpPr>
        <p:spPr>
          <a:xfrm flipV="1">
            <a:off x="5192404" y="962454"/>
            <a:ext cx="4466024" cy="45719"/>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 name="Google Shape;425;p15">
            <a:extLst>
              <a:ext uri="{FF2B5EF4-FFF2-40B4-BE49-F238E27FC236}">
                <a16:creationId xmlns:a16="http://schemas.microsoft.com/office/drawing/2014/main" id="{643B1D95-34D7-488B-AE30-C76838F31653}"/>
              </a:ext>
            </a:extLst>
          </p:cNvPr>
          <p:cNvSpPr txBox="1"/>
          <p:nvPr/>
        </p:nvSpPr>
        <p:spPr>
          <a:xfrm>
            <a:off x="7070878" y="847576"/>
            <a:ext cx="388627"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Length</a:t>
            </a:r>
            <a:endParaRPr sz="700" dirty="0">
              <a:solidFill>
                <a:schemeClr val="tx1"/>
              </a:solidFill>
              <a:latin typeface="Verdana"/>
              <a:ea typeface="Verdana"/>
              <a:cs typeface="Verdana"/>
              <a:sym typeface="Verdana"/>
            </a:endParaRPr>
          </a:p>
        </p:txBody>
      </p:sp>
      <p:sp>
        <p:nvSpPr>
          <p:cNvPr id="64" name="Google Shape;426;p15">
            <a:extLst>
              <a:ext uri="{FF2B5EF4-FFF2-40B4-BE49-F238E27FC236}">
                <a16:creationId xmlns:a16="http://schemas.microsoft.com/office/drawing/2014/main" id="{C702EA31-8CD6-48AA-AB7A-92DF350410DF}"/>
              </a:ext>
            </a:extLst>
          </p:cNvPr>
          <p:cNvSpPr txBox="1"/>
          <p:nvPr/>
        </p:nvSpPr>
        <p:spPr>
          <a:xfrm>
            <a:off x="7929350" y="841933"/>
            <a:ext cx="818515"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Month</a:t>
            </a:r>
            <a:endParaRPr sz="700" dirty="0">
              <a:solidFill>
                <a:schemeClr val="tx1"/>
              </a:solidFill>
              <a:latin typeface="Verdana"/>
              <a:ea typeface="Verdana"/>
              <a:cs typeface="Verdana"/>
              <a:sym typeface="Verdana"/>
            </a:endParaRPr>
          </a:p>
        </p:txBody>
      </p:sp>
      <p:sp>
        <p:nvSpPr>
          <p:cNvPr id="65" name="Google Shape;426;p15">
            <a:extLst>
              <a:ext uri="{FF2B5EF4-FFF2-40B4-BE49-F238E27FC236}">
                <a16:creationId xmlns:a16="http://schemas.microsoft.com/office/drawing/2014/main" id="{6ABF5210-6848-418B-98E4-E02BD0C6B87F}"/>
              </a:ext>
            </a:extLst>
          </p:cNvPr>
          <p:cNvSpPr txBox="1"/>
          <p:nvPr/>
        </p:nvSpPr>
        <p:spPr>
          <a:xfrm>
            <a:off x="8916936" y="841933"/>
            <a:ext cx="818515"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Week</a:t>
            </a:r>
            <a:endParaRPr sz="700" dirty="0">
              <a:solidFill>
                <a:schemeClr val="tx1"/>
              </a:solidFill>
              <a:latin typeface="Verdana"/>
              <a:ea typeface="Verdana"/>
              <a:cs typeface="Verdana"/>
              <a:sym typeface="Verdana"/>
            </a:endParaRPr>
          </a:p>
        </p:txBody>
      </p:sp>
      <p:sp>
        <p:nvSpPr>
          <p:cNvPr id="66" name="Google Shape;424;p15">
            <a:extLst>
              <a:ext uri="{FF2B5EF4-FFF2-40B4-BE49-F238E27FC236}">
                <a16:creationId xmlns:a16="http://schemas.microsoft.com/office/drawing/2014/main" id="{63286B47-D37B-49CA-AB66-D3E70A637FF3}"/>
              </a:ext>
            </a:extLst>
          </p:cNvPr>
          <p:cNvSpPr txBox="1"/>
          <p:nvPr/>
        </p:nvSpPr>
        <p:spPr>
          <a:xfrm>
            <a:off x="5162964" y="1770574"/>
            <a:ext cx="1898224" cy="261426"/>
          </a:xfrm>
          <a:prstGeom prst="rect">
            <a:avLst/>
          </a:prstGeom>
          <a:solidFill>
            <a:srgbClr val="6CB33F"/>
          </a:solidFill>
          <a:ln>
            <a:noFill/>
          </a:ln>
        </p:spPr>
        <p:txBody>
          <a:bodyPr spcFirstLastPara="1" wrap="square" lIns="0" tIns="33000" rIns="0" bIns="0" anchor="t" anchorCtr="0">
            <a:noAutofit/>
          </a:bodyPr>
          <a:lstStyle/>
          <a:p>
            <a:pPr marL="196215" marR="0" lvl="0" indent="0" rtl="0">
              <a:lnSpc>
                <a:spcPct val="100000"/>
              </a:lnSpc>
              <a:spcBef>
                <a:spcPts val="0"/>
              </a:spcBef>
              <a:spcAft>
                <a:spcPts val="0"/>
              </a:spcAft>
              <a:buNone/>
            </a:pPr>
            <a:r>
              <a:rPr lang="en-US" sz="700" b="1" dirty="0">
                <a:solidFill>
                  <a:srgbClr val="FFFFFF"/>
                </a:solidFill>
                <a:latin typeface="Verdana"/>
                <a:ea typeface="Verdana"/>
                <a:cs typeface="Verdana"/>
                <a:sym typeface="Verdana"/>
              </a:rPr>
              <a:t>MEET THE LAWMAKER OR FARMHAND VIDEO</a:t>
            </a:r>
            <a:endParaRPr sz="700" dirty="0">
              <a:solidFill>
                <a:schemeClr val="dk1"/>
              </a:solidFill>
              <a:latin typeface="Verdana"/>
              <a:ea typeface="Verdana"/>
              <a:cs typeface="Verdana"/>
              <a:sym typeface="Verdana"/>
            </a:endParaRPr>
          </a:p>
        </p:txBody>
      </p:sp>
      <p:sp>
        <p:nvSpPr>
          <p:cNvPr id="67" name="Google Shape;423;p15">
            <a:extLst>
              <a:ext uri="{FF2B5EF4-FFF2-40B4-BE49-F238E27FC236}">
                <a16:creationId xmlns:a16="http://schemas.microsoft.com/office/drawing/2014/main" id="{A9BE3C7C-3A37-47A4-9A1E-57A1B123D4AB}"/>
              </a:ext>
            </a:extLst>
          </p:cNvPr>
          <p:cNvSpPr/>
          <p:nvPr/>
        </p:nvSpPr>
        <p:spPr>
          <a:xfrm flipV="1">
            <a:off x="5241190" y="1984892"/>
            <a:ext cx="3968623" cy="45719"/>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8" name="Google Shape;425;p15">
            <a:extLst>
              <a:ext uri="{FF2B5EF4-FFF2-40B4-BE49-F238E27FC236}">
                <a16:creationId xmlns:a16="http://schemas.microsoft.com/office/drawing/2014/main" id="{32800754-00A9-4F7F-8D83-0D40861E9E7E}"/>
              </a:ext>
            </a:extLst>
          </p:cNvPr>
          <p:cNvSpPr txBox="1"/>
          <p:nvPr/>
        </p:nvSpPr>
        <p:spPr>
          <a:xfrm>
            <a:off x="7220031" y="1860330"/>
            <a:ext cx="388627"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Length</a:t>
            </a:r>
            <a:endParaRPr sz="700" dirty="0">
              <a:solidFill>
                <a:schemeClr val="tx1"/>
              </a:solidFill>
              <a:latin typeface="Verdana"/>
              <a:ea typeface="Verdana"/>
              <a:cs typeface="Verdana"/>
              <a:sym typeface="Verdana"/>
            </a:endParaRPr>
          </a:p>
        </p:txBody>
      </p:sp>
      <p:sp>
        <p:nvSpPr>
          <p:cNvPr id="69" name="Google Shape;426;p15">
            <a:extLst>
              <a:ext uri="{FF2B5EF4-FFF2-40B4-BE49-F238E27FC236}">
                <a16:creationId xmlns:a16="http://schemas.microsoft.com/office/drawing/2014/main" id="{897D3F6B-4F47-4D22-96E8-17E5DB8CE148}"/>
              </a:ext>
            </a:extLst>
          </p:cNvPr>
          <p:cNvSpPr txBox="1"/>
          <p:nvPr/>
        </p:nvSpPr>
        <p:spPr>
          <a:xfrm>
            <a:off x="8289063" y="1852720"/>
            <a:ext cx="920750" cy="7414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Month</a:t>
            </a:r>
            <a:endParaRPr sz="700" dirty="0">
              <a:solidFill>
                <a:schemeClr val="tx1"/>
              </a:solidFill>
              <a:latin typeface="Verdana"/>
              <a:ea typeface="Verdana"/>
              <a:cs typeface="Verdana"/>
              <a:sym typeface="Verdana"/>
            </a:endParaRPr>
          </a:p>
        </p:txBody>
      </p:sp>
      <p:sp>
        <p:nvSpPr>
          <p:cNvPr id="71" name="Google Shape;427;p15">
            <a:extLst>
              <a:ext uri="{FF2B5EF4-FFF2-40B4-BE49-F238E27FC236}">
                <a16:creationId xmlns:a16="http://schemas.microsoft.com/office/drawing/2014/main" id="{F66EC7E4-4FB7-4D6E-9F57-17A54921387D}"/>
              </a:ext>
            </a:extLst>
          </p:cNvPr>
          <p:cNvSpPr txBox="1"/>
          <p:nvPr/>
        </p:nvSpPr>
        <p:spPr>
          <a:xfrm>
            <a:off x="5363678" y="1204376"/>
            <a:ext cx="1397424" cy="452088"/>
          </a:xfrm>
          <a:prstGeom prst="rect">
            <a:avLst/>
          </a:prstGeom>
          <a:noFill/>
          <a:ln>
            <a:noFill/>
          </a:ln>
        </p:spPr>
        <p:txBody>
          <a:bodyPr spcFirstLastPara="1" wrap="square" lIns="0" tIns="12700" rIns="0" bIns="0" anchor="t" anchorCtr="0">
            <a:noAutofit/>
          </a:bodyPr>
          <a:lstStyle/>
          <a:p>
            <a:pPr marL="12700" marR="5080" lvl="0" indent="-635" algn="ctr" rtl="0">
              <a:lnSpc>
                <a:spcPct val="114599"/>
              </a:lnSpc>
              <a:spcBef>
                <a:spcPts val="0"/>
              </a:spcBef>
              <a:spcAft>
                <a:spcPts val="0"/>
              </a:spcAft>
              <a:buNone/>
            </a:pPr>
            <a:r>
              <a:rPr lang="en-US" sz="800" dirty="0">
                <a:solidFill>
                  <a:schemeClr val="dk1"/>
                </a:solidFill>
                <a:latin typeface="Verdana"/>
                <a:ea typeface="Verdana"/>
                <a:cs typeface="Verdana"/>
                <a:sym typeface="Verdana"/>
              </a:rPr>
              <a:t>Agri-Pulse only</a:t>
            </a:r>
          </a:p>
          <a:p>
            <a:pPr marL="12700" marR="5080" lvl="0" indent="-635" algn="ctr" rtl="0">
              <a:lnSpc>
                <a:spcPct val="114599"/>
              </a:lnSpc>
              <a:spcBef>
                <a:spcPts val="0"/>
              </a:spcBef>
              <a:spcAft>
                <a:spcPts val="0"/>
              </a:spcAft>
              <a:buNone/>
            </a:pPr>
            <a:endParaRPr lang="en-US" sz="400" dirty="0">
              <a:solidFill>
                <a:schemeClr val="dk1"/>
              </a:solidFill>
              <a:latin typeface="Verdana"/>
              <a:ea typeface="Verdana"/>
              <a:cs typeface="Verdana"/>
              <a:sym typeface="Verdana"/>
            </a:endParaRPr>
          </a:p>
          <a:p>
            <a:pPr marL="12700" marR="5080" lvl="0" indent="-635" algn="ctr" rtl="0">
              <a:lnSpc>
                <a:spcPct val="114599"/>
              </a:lnSpc>
              <a:spcBef>
                <a:spcPts val="0"/>
              </a:spcBef>
              <a:spcAft>
                <a:spcPts val="0"/>
              </a:spcAft>
              <a:buNone/>
            </a:pPr>
            <a:r>
              <a:rPr lang="en-US" sz="800" dirty="0">
                <a:solidFill>
                  <a:schemeClr val="dk1"/>
                </a:solidFill>
                <a:latin typeface="Verdana"/>
                <a:ea typeface="Verdana"/>
                <a:cs typeface="Verdana"/>
                <a:sym typeface="Verdana"/>
              </a:rPr>
              <a:t>Agri-Pulse/RFD TV Combo</a:t>
            </a:r>
          </a:p>
        </p:txBody>
      </p:sp>
      <p:sp>
        <p:nvSpPr>
          <p:cNvPr id="73" name="Google Shape;428;p15">
            <a:extLst>
              <a:ext uri="{FF2B5EF4-FFF2-40B4-BE49-F238E27FC236}">
                <a16:creationId xmlns:a16="http://schemas.microsoft.com/office/drawing/2014/main" id="{E4C226E1-2783-4C49-A9B4-157DB7373B47}"/>
              </a:ext>
            </a:extLst>
          </p:cNvPr>
          <p:cNvSpPr txBox="1"/>
          <p:nvPr/>
        </p:nvSpPr>
        <p:spPr>
          <a:xfrm>
            <a:off x="6756371" y="1043736"/>
            <a:ext cx="1138210" cy="208044"/>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30/15 second spots</a:t>
            </a:r>
            <a:endParaRPr sz="800" dirty="0">
              <a:solidFill>
                <a:schemeClr val="dk1"/>
              </a:solidFill>
              <a:latin typeface="Verdana"/>
              <a:ea typeface="Verdana"/>
              <a:cs typeface="Verdana"/>
              <a:sym typeface="Verdana"/>
            </a:endParaRPr>
          </a:p>
        </p:txBody>
      </p:sp>
      <p:sp>
        <p:nvSpPr>
          <p:cNvPr id="74" name="Google Shape;428;p15">
            <a:extLst>
              <a:ext uri="{FF2B5EF4-FFF2-40B4-BE49-F238E27FC236}">
                <a16:creationId xmlns:a16="http://schemas.microsoft.com/office/drawing/2014/main" id="{FB284D9A-2D9A-4EAB-B248-902BF18AC43C}"/>
              </a:ext>
            </a:extLst>
          </p:cNvPr>
          <p:cNvSpPr txBox="1"/>
          <p:nvPr/>
        </p:nvSpPr>
        <p:spPr>
          <a:xfrm>
            <a:off x="8063639" y="1163103"/>
            <a:ext cx="549936" cy="529006"/>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$10,000</a:t>
            </a:r>
          </a:p>
          <a:p>
            <a:pPr marL="44450" marR="0" lvl="0" indent="0" algn="l" rtl="0">
              <a:lnSpc>
                <a:spcPct val="100000"/>
              </a:lnSpc>
              <a:spcBef>
                <a:spcPts val="0"/>
              </a:spcBef>
              <a:spcAft>
                <a:spcPts val="0"/>
              </a:spcAft>
              <a:buNone/>
            </a:pPr>
            <a:endParaRPr lang="en-US" sz="400" dirty="0">
              <a:solidFill>
                <a:schemeClr val="dk1"/>
              </a:solidFill>
              <a:latin typeface="Verdana"/>
              <a:ea typeface="Verdana"/>
              <a:cs typeface="Verdana"/>
              <a:sym typeface="Verdana"/>
            </a:endParaRPr>
          </a:p>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$11,500</a:t>
            </a:r>
            <a:endParaRPr sz="800" dirty="0">
              <a:solidFill>
                <a:schemeClr val="dk1"/>
              </a:solidFill>
              <a:latin typeface="Verdana"/>
              <a:ea typeface="Verdana"/>
              <a:cs typeface="Verdana"/>
              <a:sym typeface="Verdana"/>
            </a:endParaRPr>
          </a:p>
        </p:txBody>
      </p:sp>
      <p:sp>
        <p:nvSpPr>
          <p:cNvPr id="75" name="Google Shape;428;p15">
            <a:extLst>
              <a:ext uri="{FF2B5EF4-FFF2-40B4-BE49-F238E27FC236}">
                <a16:creationId xmlns:a16="http://schemas.microsoft.com/office/drawing/2014/main" id="{F02FC53E-B877-402D-913F-0B0DD0652F62}"/>
              </a:ext>
            </a:extLst>
          </p:cNvPr>
          <p:cNvSpPr txBox="1"/>
          <p:nvPr/>
        </p:nvSpPr>
        <p:spPr>
          <a:xfrm>
            <a:off x="9038774" y="1142466"/>
            <a:ext cx="549937" cy="396111"/>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$3,000</a:t>
            </a:r>
          </a:p>
          <a:p>
            <a:pPr marL="44450" marR="0" lvl="0" indent="0" algn="l" rtl="0">
              <a:lnSpc>
                <a:spcPct val="100000"/>
              </a:lnSpc>
              <a:spcBef>
                <a:spcPts val="0"/>
              </a:spcBef>
              <a:spcAft>
                <a:spcPts val="0"/>
              </a:spcAft>
              <a:buNone/>
            </a:pPr>
            <a:endParaRPr lang="en-US" sz="400" dirty="0">
              <a:solidFill>
                <a:schemeClr val="dk1"/>
              </a:solidFill>
              <a:latin typeface="Verdana"/>
              <a:ea typeface="Verdana"/>
              <a:cs typeface="Verdana"/>
              <a:sym typeface="Verdana"/>
            </a:endParaRPr>
          </a:p>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$3,750</a:t>
            </a:r>
            <a:endParaRPr sz="800" dirty="0">
              <a:solidFill>
                <a:schemeClr val="dk1"/>
              </a:solidFill>
              <a:latin typeface="Verdana"/>
              <a:ea typeface="Verdana"/>
              <a:cs typeface="Verdana"/>
              <a:sym typeface="Verdana"/>
            </a:endParaRPr>
          </a:p>
        </p:txBody>
      </p:sp>
      <p:sp>
        <p:nvSpPr>
          <p:cNvPr id="79" name="Google Shape;428;p15">
            <a:extLst>
              <a:ext uri="{FF2B5EF4-FFF2-40B4-BE49-F238E27FC236}">
                <a16:creationId xmlns:a16="http://schemas.microsoft.com/office/drawing/2014/main" id="{CB72A659-D87B-4858-B5EB-BC94D6A277F0}"/>
              </a:ext>
            </a:extLst>
          </p:cNvPr>
          <p:cNvSpPr txBox="1"/>
          <p:nvPr/>
        </p:nvSpPr>
        <p:spPr>
          <a:xfrm>
            <a:off x="6918893" y="2062200"/>
            <a:ext cx="1010457" cy="221873"/>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30-second pre-roll</a:t>
            </a:r>
            <a:endParaRPr sz="800" dirty="0">
              <a:solidFill>
                <a:schemeClr val="dk1"/>
              </a:solidFill>
              <a:latin typeface="Verdana"/>
              <a:ea typeface="Verdana"/>
              <a:cs typeface="Verdana"/>
              <a:sym typeface="Verdana"/>
            </a:endParaRPr>
          </a:p>
        </p:txBody>
      </p:sp>
      <p:sp>
        <p:nvSpPr>
          <p:cNvPr id="80" name="Google Shape;428;p15">
            <a:extLst>
              <a:ext uri="{FF2B5EF4-FFF2-40B4-BE49-F238E27FC236}">
                <a16:creationId xmlns:a16="http://schemas.microsoft.com/office/drawing/2014/main" id="{133A837B-4FFD-494A-84FC-9CDA6ED81B04}"/>
              </a:ext>
            </a:extLst>
          </p:cNvPr>
          <p:cNvSpPr txBox="1"/>
          <p:nvPr/>
        </p:nvSpPr>
        <p:spPr>
          <a:xfrm>
            <a:off x="8485386" y="2078465"/>
            <a:ext cx="626372" cy="220854"/>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$2,617</a:t>
            </a:r>
            <a:endParaRPr sz="800" dirty="0">
              <a:solidFill>
                <a:schemeClr val="dk1"/>
              </a:solidFill>
              <a:latin typeface="Verdana"/>
              <a:ea typeface="Verdana"/>
              <a:cs typeface="Verdana"/>
              <a:sym typeface="Verdana"/>
            </a:endParaRPr>
          </a:p>
        </p:txBody>
      </p:sp>
      <p:sp>
        <p:nvSpPr>
          <p:cNvPr id="95" name="Google Shape;427;p15">
            <a:extLst>
              <a:ext uri="{FF2B5EF4-FFF2-40B4-BE49-F238E27FC236}">
                <a16:creationId xmlns:a16="http://schemas.microsoft.com/office/drawing/2014/main" id="{13EFE546-E8DE-4265-BA3B-B5FB5DF66AB8}"/>
              </a:ext>
            </a:extLst>
          </p:cNvPr>
          <p:cNvSpPr txBox="1"/>
          <p:nvPr/>
        </p:nvSpPr>
        <p:spPr>
          <a:xfrm>
            <a:off x="5333413" y="2089970"/>
            <a:ext cx="1225348" cy="272844"/>
          </a:xfrm>
          <a:prstGeom prst="rect">
            <a:avLst/>
          </a:prstGeom>
          <a:noFill/>
          <a:ln>
            <a:noFill/>
          </a:ln>
        </p:spPr>
        <p:txBody>
          <a:bodyPr spcFirstLastPara="1" wrap="square" lIns="0" tIns="12700" rIns="0" bIns="0" anchor="t" anchorCtr="0">
            <a:noAutofit/>
          </a:bodyPr>
          <a:lstStyle/>
          <a:p>
            <a:pPr marL="12700" marR="5080" lvl="0" indent="-635" algn="ctr" rtl="0">
              <a:lnSpc>
                <a:spcPct val="114599"/>
              </a:lnSpc>
              <a:spcBef>
                <a:spcPts val="0"/>
              </a:spcBef>
              <a:spcAft>
                <a:spcPts val="0"/>
              </a:spcAft>
              <a:buNone/>
            </a:pPr>
            <a:r>
              <a:rPr lang="en-US" sz="800" dirty="0">
                <a:solidFill>
                  <a:schemeClr val="dk1"/>
                </a:solidFill>
                <a:latin typeface="Verdana"/>
                <a:ea typeface="Verdana"/>
                <a:cs typeface="Verdana"/>
                <a:sym typeface="Verdana"/>
              </a:rPr>
              <a:t>Meet the Lawmaker or Farmhand</a:t>
            </a:r>
            <a:endParaRPr sz="800" dirty="0">
              <a:solidFill>
                <a:schemeClr val="dk1"/>
              </a:solidFill>
              <a:latin typeface="Verdana"/>
              <a:ea typeface="Verdana"/>
              <a:cs typeface="Verdana"/>
              <a:sym typeface="Verdana"/>
            </a:endParaRPr>
          </a:p>
        </p:txBody>
      </p:sp>
      <p:sp>
        <p:nvSpPr>
          <p:cNvPr id="97" name="Google Shape;419;p15">
            <a:extLst>
              <a:ext uri="{FF2B5EF4-FFF2-40B4-BE49-F238E27FC236}">
                <a16:creationId xmlns:a16="http://schemas.microsoft.com/office/drawing/2014/main" id="{D0607D70-7BFE-4F1A-8E04-017D38ED029C}"/>
              </a:ext>
            </a:extLst>
          </p:cNvPr>
          <p:cNvSpPr txBox="1"/>
          <p:nvPr/>
        </p:nvSpPr>
        <p:spPr>
          <a:xfrm>
            <a:off x="902369" y="2577969"/>
            <a:ext cx="1783981" cy="182387"/>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*Includes 60 </a:t>
            </a:r>
            <a:r>
              <a:rPr lang="en-US" sz="800">
                <a:solidFill>
                  <a:schemeClr val="dk1"/>
                </a:solidFill>
                <a:latin typeface="Verdana"/>
                <a:ea typeface="Verdana"/>
                <a:cs typeface="Verdana"/>
                <a:sym typeface="Verdana"/>
              </a:rPr>
              <a:t>sec script</a:t>
            </a:r>
            <a:r>
              <a:rPr lang="en-US" sz="800" dirty="0">
                <a:solidFill>
                  <a:schemeClr val="dk1"/>
                </a:solidFill>
                <a:latin typeface="Verdana"/>
                <a:ea typeface="Verdana"/>
                <a:cs typeface="Verdana"/>
                <a:sym typeface="Verdana"/>
              </a:rPr>
              <a:t>	</a:t>
            </a:r>
            <a:endParaRPr sz="800" dirty="0">
              <a:solidFill>
                <a:schemeClr val="dk1"/>
              </a:solidFill>
              <a:latin typeface="Verdana"/>
              <a:ea typeface="Verdana"/>
              <a:cs typeface="Verdana"/>
              <a:sym typeface="Verdana"/>
            </a:endParaRPr>
          </a:p>
        </p:txBody>
      </p:sp>
      <p:sp>
        <p:nvSpPr>
          <p:cNvPr id="10" name="Google Shape;383;p15">
            <a:extLst>
              <a:ext uri="{FF2B5EF4-FFF2-40B4-BE49-F238E27FC236}">
                <a16:creationId xmlns:a16="http://schemas.microsoft.com/office/drawing/2014/main" id="{58F58E16-C0DD-4268-8B52-A4C5AEE9E823}"/>
              </a:ext>
            </a:extLst>
          </p:cNvPr>
          <p:cNvSpPr txBox="1"/>
          <p:nvPr/>
        </p:nvSpPr>
        <p:spPr>
          <a:xfrm>
            <a:off x="904542" y="3700155"/>
            <a:ext cx="1371600" cy="171450"/>
          </a:xfrm>
          <a:prstGeom prst="rect">
            <a:avLst/>
          </a:prstGeom>
          <a:solidFill>
            <a:srgbClr val="6CB33F"/>
          </a:solidFill>
          <a:ln>
            <a:noFill/>
          </a:ln>
        </p:spPr>
        <p:txBody>
          <a:bodyPr spcFirstLastPara="1" wrap="square" lIns="0" tIns="31750" rIns="0" bIns="0" anchor="t" anchorCtr="0">
            <a:noAutofit/>
          </a:bodyPr>
          <a:lstStyle/>
          <a:p>
            <a:pPr marL="414655" marR="0" lvl="0" indent="0" algn="l" rtl="0">
              <a:lnSpc>
                <a:spcPct val="100000"/>
              </a:lnSpc>
              <a:spcBef>
                <a:spcPts val="0"/>
              </a:spcBef>
              <a:spcAft>
                <a:spcPts val="0"/>
              </a:spcAft>
              <a:buNone/>
            </a:pPr>
            <a:r>
              <a:rPr lang="en-US" sz="700" b="1" dirty="0">
                <a:solidFill>
                  <a:srgbClr val="FFFFFF"/>
                </a:solidFill>
                <a:latin typeface="Verdana"/>
                <a:ea typeface="Verdana"/>
                <a:cs typeface="Verdana"/>
                <a:sym typeface="Verdana"/>
              </a:rPr>
              <a:t>WEBINARS</a:t>
            </a:r>
            <a:endParaRPr sz="700" dirty="0">
              <a:solidFill>
                <a:schemeClr val="dk1"/>
              </a:solidFill>
              <a:latin typeface="Verdana"/>
              <a:ea typeface="Verdana"/>
              <a:cs typeface="Verdana"/>
              <a:sym typeface="Verdana"/>
            </a:endParaRPr>
          </a:p>
        </p:txBody>
      </p:sp>
      <p:sp>
        <p:nvSpPr>
          <p:cNvPr id="11" name="Google Shape;380;p15">
            <a:extLst>
              <a:ext uri="{FF2B5EF4-FFF2-40B4-BE49-F238E27FC236}">
                <a16:creationId xmlns:a16="http://schemas.microsoft.com/office/drawing/2014/main" id="{F3618033-2D16-4012-AB78-1F8D1CDDE2DD}"/>
              </a:ext>
            </a:extLst>
          </p:cNvPr>
          <p:cNvSpPr/>
          <p:nvPr/>
        </p:nvSpPr>
        <p:spPr>
          <a:xfrm>
            <a:off x="901150" y="3876254"/>
            <a:ext cx="3886200" cy="0"/>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TextBox 12">
            <a:extLst>
              <a:ext uri="{FF2B5EF4-FFF2-40B4-BE49-F238E27FC236}">
                <a16:creationId xmlns:a16="http://schemas.microsoft.com/office/drawing/2014/main" id="{D94FD876-E49D-4EB2-9F2C-8D94CF08BF30}"/>
              </a:ext>
            </a:extLst>
          </p:cNvPr>
          <p:cNvSpPr txBox="1"/>
          <p:nvPr/>
        </p:nvSpPr>
        <p:spPr>
          <a:xfrm>
            <a:off x="834310" y="3911650"/>
            <a:ext cx="2807180" cy="215444"/>
          </a:xfrm>
          <a:prstGeom prst="rect">
            <a:avLst/>
          </a:prstGeom>
          <a:noFill/>
        </p:spPr>
        <p:txBody>
          <a:bodyPr wrap="none" rtlCol="0">
            <a:spAutoFit/>
          </a:bodyPr>
          <a:lstStyle/>
          <a:p>
            <a:pPr algn="ctr"/>
            <a:r>
              <a:rPr lang="en-US" sz="800" dirty="0">
                <a:latin typeface="Verdana" panose="020B0604030504040204" pitchFamily="34" charset="0"/>
                <a:ea typeface="Verdana" panose="020B0604030504040204" pitchFamily="34" charset="0"/>
              </a:rPr>
              <a:t>Custom webinar in partnership with your company</a:t>
            </a:r>
          </a:p>
        </p:txBody>
      </p:sp>
      <p:sp>
        <p:nvSpPr>
          <p:cNvPr id="15" name="Google Shape;399;p15">
            <a:extLst>
              <a:ext uri="{FF2B5EF4-FFF2-40B4-BE49-F238E27FC236}">
                <a16:creationId xmlns:a16="http://schemas.microsoft.com/office/drawing/2014/main" id="{A6E40114-D23B-4AF6-8039-FC3A784B73BE}"/>
              </a:ext>
            </a:extLst>
          </p:cNvPr>
          <p:cNvSpPr txBox="1"/>
          <p:nvPr/>
        </p:nvSpPr>
        <p:spPr>
          <a:xfrm>
            <a:off x="3946341" y="3919254"/>
            <a:ext cx="505300" cy="292092"/>
          </a:xfrm>
          <a:prstGeom prst="rect">
            <a:avLst/>
          </a:prstGeom>
          <a:noFill/>
          <a:ln>
            <a:noFill/>
          </a:ln>
        </p:spPr>
        <p:txBody>
          <a:bodyPr spcFirstLastPara="1" wrap="square" lIns="0" tIns="30475" rIns="0" bIns="0" anchor="t" anchorCtr="0">
            <a:noAutofit/>
          </a:bodyPr>
          <a:lstStyle/>
          <a:p>
            <a:pPr marL="1270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$16,000</a:t>
            </a:r>
            <a:endParaRPr sz="800" dirty="0">
              <a:solidFill>
                <a:schemeClr val="dk1"/>
              </a:solidFill>
              <a:latin typeface="Verdana"/>
              <a:ea typeface="Verdana"/>
              <a:cs typeface="Verdana"/>
              <a:sym typeface="Verdana"/>
            </a:endParaRPr>
          </a:p>
        </p:txBody>
      </p:sp>
      <p:sp>
        <p:nvSpPr>
          <p:cNvPr id="24" name="Google Shape;423;p15">
            <a:extLst>
              <a:ext uri="{FF2B5EF4-FFF2-40B4-BE49-F238E27FC236}">
                <a16:creationId xmlns:a16="http://schemas.microsoft.com/office/drawing/2014/main" id="{21165AB9-148F-46E5-A28D-FB4C1720F7E7}"/>
              </a:ext>
            </a:extLst>
          </p:cNvPr>
          <p:cNvSpPr/>
          <p:nvPr/>
        </p:nvSpPr>
        <p:spPr>
          <a:xfrm>
            <a:off x="902369" y="5685429"/>
            <a:ext cx="3932063" cy="58360"/>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 name="Google Shape;424;p15">
            <a:extLst>
              <a:ext uri="{FF2B5EF4-FFF2-40B4-BE49-F238E27FC236}">
                <a16:creationId xmlns:a16="http://schemas.microsoft.com/office/drawing/2014/main" id="{D54124DF-1121-418E-9995-579AAB331301}"/>
              </a:ext>
            </a:extLst>
          </p:cNvPr>
          <p:cNvSpPr txBox="1"/>
          <p:nvPr/>
        </p:nvSpPr>
        <p:spPr>
          <a:xfrm>
            <a:off x="904542" y="5506331"/>
            <a:ext cx="1371600" cy="171450"/>
          </a:xfrm>
          <a:prstGeom prst="rect">
            <a:avLst/>
          </a:prstGeom>
          <a:solidFill>
            <a:srgbClr val="6CB33F"/>
          </a:solidFill>
          <a:ln>
            <a:noFill/>
          </a:ln>
        </p:spPr>
        <p:txBody>
          <a:bodyPr spcFirstLastPara="1" wrap="square" lIns="0" tIns="33000" rIns="0" bIns="0" anchor="t" anchorCtr="0">
            <a:noAutofit/>
          </a:bodyPr>
          <a:lstStyle/>
          <a:p>
            <a:pPr marL="196215" marR="0" lvl="0" indent="0" algn="l" rtl="0">
              <a:lnSpc>
                <a:spcPct val="100000"/>
              </a:lnSpc>
              <a:spcBef>
                <a:spcPts val="0"/>
              </a:spcBef>
              <a:spcAft>
                <a:spcPts val="0"/>
              </a:spcAft>
              <a:buNone/>
            </a:pPr>
            <a:r>
              <a:rPr lang="en-US" sz="700" b="1" dirty="0">
                <a:solidFill>
                  <a:srgbClr val="FFFFFF"/>
                </a:solidFill>
                <a:latin typeface="Verdana"/>
                <a:ea typeface="Verdana"/>
                <a:cs typeface="Verdana"/>
                <a:sym typeface="Verdana"/>
              </a:rPr>
              <a:t>      DRIVETIME</a:t>
            </a:r>
            <a:endParaRPr sz="700" dirty="0">
              <a:solidFill>
                <a:schemeClr val="dk1"/>
              </a:solidFill>
              <a:latin typeface="Verdana"/>
              <a:ea typeface="Verdana"/>
              <a:cs typeface="Verdana"/>
              <a:sym typeface="Verdana"/>
            </a:endParaRPr>
          </a:p>
        </p:txBody>
      </p:sp>
      <p:sp>
        <p:nvSpPr>
          <p:cNvPr id="26" name="Google Shape;425;p15">
            <a:extLst>
              <a:ext uri="{FF2B5EF4-FFF2-40B4-BE49-F238E27FC236}">
                <a16:creationId xmlns:a16="http://schemas.microsoft.com/office/drawing/2014/main" id="{C733EE8E-C519-4AC3-9EBC-C90010029C5B}"/>
              </a:ext>
            </a:extLst>
          </p:cNvPr>
          <p:cNvSpPr txBox="1"/>
          <p:nvPr/>
        </p:nvSpPr>
        <p:spPr>
          <a:xfrm>
            <a:off x="2415688" y="5532625"/>
            <a:ext cx="231140"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Size</a:t>
            </a:r>
            <a:endParaRPr sz="700" dirty="0">
              <a:solidFill>
                <a:schemeClr val="tx1"/>
              </a:solidFill>
              <a:latin typeface="Verdana"/>
              <a:ea typeface="Verdana"/>
              <a:cs typeface="Verdana"/>
              <a:sym typeface="Verdana"/>
            </a:endParaRPr>
          </a:p>
        </p:txBody>
      </p:sp>
      <p:sp>
        <p:nvSpPr>
          <p:cNvPr id="27" name="Google Shape;426;p15">
            <a:extLst>
              <a:ext uri="{FF2B5EF4-FFF2-40B4-BE49-F238E27FC236}">
                <a16:creationId xmlns:a16="http://schemas.microsoft.com/office/drawing/2014/main" id="{E02C8090-FD51-412C-908F-62A506DD97B1}"/>
              </a:ext>
            </a:extLst>
          </p:cNvPr>
          <p:cNvSpPr txBox="1"/>
          <p:nvPr/>
        </p:nvSpPr>
        <p:spPr>
          <a:xfrm>
            <a:off x="3007953" y="5532625"/>
            <a:ext cx="818515"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Month</a:t>
            </a:r>
            <a:endParaRPr sz="700" dirty="0">
              <a:solidFill>
                <a:schemeClr val="tx1"/>
              </a:solidFill>
              <a:latin typeface="Verdana"/>
              <a:ea typeface="Verdana"/>
              <a:cs typeface="Verdana"/>
              <a:sym typeface="Verdana"/>
            </a:endParaRPr>
          </a:p>
        </p:txBody>
      </p:sp>
      <p:sp>
        <p:nvSpPr>
          <p:cNvPr id="28" name="Google Shape;427;p15">
            <a:extLst>
              <a:ext uri="{FF2B5EF4-FFF2-40B4-BE49-F238E27FC236}">
                <a16:creationId xmlns:a16="http://schemas.microsoft.com/office/drawing/2014/main" id="{32DB0CFF-E891-42C3-83FF-6A19976F006F}"/>
              </a:ext>
            </a:extLst>
          </p:cNvPr>
          <p:cNvSpPr txBox="1"/>
          <p:nvPr/>
        </p:nvSpPr>
        <p:spPr>
          <a:xfrm>
            <a:off x="972520" y="5752970"/>
            <a:ext cx="1076766" cy="444500"/>
          </a:xfrm>
          <a:prstGeom prst="rect">
            <a:avLst/>
          </a:prstGeom>
          <a:noFill/>
          <a:ln>
            <a:noFill/>
          </a:ln>
        </p:spPr>
        <p:txBody>
          <a:bodyPr spcFirstLastPara="1" wrap="square" lIns="0" tIns="12700" rIns="0" bIns="0" anchor="t" anchorCtr="0">
            <a:noAutofit/>
          </a:bodyPr>
          <a:lstStyle/>
          <a:p>
            <a:pPr marL="12700" marR="5080" lvl="0" indent="-635" algn="ctr" rtl="0">
              <a:lnSpc>
                <a:spcPct val="114599"/>
              </a:lnSpc>
              <a:spcBef>
                <a:spcPts val="0"/>
              </a:spcBef>
              <a:spcAft>
                <a:spcPts val="0"/>
              </a:spcAft>
              <a:buNone/>
            </a:pPr>
            <a:r>
              <a:rPr lang="en-US" sz="800" dirty="0" err="1">
                <a:solidFill>
                  <a:schemeClr val="dk1"/>
                </a:solidFill>
                <a:latin typeface="Verdana"/>
                <a:ea typeface="Verdana"/>
                <a:cs typeface="Verdana"/>
                <a:sym typeface="Verdana"/>
              </a:rPr>
              <a:t>DriveTime</a:t>
            </a:r>
            <a:r>
              <a:rPr lang="en-US" sz="800" dirty="0">
                <a:solidFill>
                  <a:schemeClr val="dk1"/>
                </a:solidFill>
                <a:latin typeface="Verdana"/>
                <a:ea typeface="Verdana"/>
                <a:cs typeface="Verdana"/>
                <a:sym typeface="Verdana"/>
              </a:rPr>
              <a:t> Sponsor*</a:t>
            </a:r>
          </a:p>
        </p:txBody>
      </p:sp>
      <p:sp>
        <p:nvSpPr>
          <p:cNvPr id="29" name="Google Shape;428;p15">
            <a:extLst>
              <a:ext uri="{FF2B5EF4-FFF2-40B4-BE49-F238E27FC236}">
                <a16:creationId xmlns:a16="http://schemas.microsoft.com/office/drawing/2014/main" id="{8408C85E-EE57-41C0-AEC8-CF075825B9E3}"/>
              </a:ext>
            </a:extLst>
          </p:cNvPr>
          <p:cNvSpPr txBox="1"/>
          <p:nvPr/>
        </p:nvSpPr>
        <p:spPr>
          <a:xfrm>
            <a:off x="2258856" y="5743445"/>
            <a:ext cx="545465" cy="444500"/>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120 x 90</a:t>
            </a:r>
            <a:endParaRPr sz="800" dirty="0">
              <a:solidFill>
                <a:schemeClr val="dk1"/>
              </a:solidFill>
              <a:latin typeface="Verdana"/>
              <a:ea typeface="Verdana"/>
              <a:cs typeface="Verdana"/>
              <a:sym typeface="Verdana"/>
            </a:endParaRPr>
          </a:p>
        </p:txBody>
      </p:sp>
      <p:sp>
        <p:nvSpPr>
          <p:cNvPr id="30" name="Google Shape;429;p15">
            <a:extLst>
              <a:ext uri="{FF2B5EF4-FFF2-40B4-BE49-F238E27FC236}">
                <a16:creationId xmlns:a16="http://schemas.microsoft.com/office/drawing/2014/main" id="{4E5697A4-BCF3-45B6-976D-F350CA7C679A}"/>
              </a:ext>
            </a:extLst>
          </p:cNvPr>
          <p:cNvSpPr txBox="1"/>
          <p:nvPr/>
        </p:nvSpPr>
        <p:spPr>
          <a:xfrm>
            <a:off x="3150412" y="5749865"/>
            <a:ext cx="545465" cy="444500"/>
          </a:xfrm>
          <a:prstGeom prst="rect">
            <a:avLst/>
          </a:prstGeom>
          <a:noFill/>
          <a:ln>
            <a:noFill/>
          </a:ln>
        </p:spPr>
        <p:txBody>
          <a:bodyPr spcFirstLastPara="1" wrap="square" lIns="0" tIns="30475" rIns="0" bIns="0" anchor="t" anchorCtr="0">
            <a:noAutofit/>
          </a:bodyPr>
          <a:lstStyle/>
          <a:p>
            <a:pPr marL="1270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$9,877</a:t>
            </a:r>
            <a:endParaRPr sz="800" dirty="0">
              <a:solidFill>
                <a:schemeClr val="dk1"/>
              </a:solidFill>
              <a:latin typeface="Verdana"/>
              <a:ea typeface="Verdana"/>
              <a:cs typeface="Verdana"/>
              <a:sym typeface="Verdana"/>
            </a:endParaRPr>
          </a:p>
        </p:txBody>
      </p:sp>
      <p:sp>
        <p:nvSpPr>
          <p:cNvPr id="31" name="Google Shape;426;p15">
            <a:extLst>
              <a:ext uri="{FF2B5EF4-FFF2-40B4-BE49-F238E27FC236}">
                <a16:creationId xmlns:a16="http://schemas.microsoft.com/office/drawing/2014/main" id="{C0849824-071D-4E8D-959C-559FD637D09A}"/>
              </a:ext>
            </a:extLst>
          </p:cNvPr>
          <p:cNvSpPr txBox="1"/>
          <p:nvPr/>
        </p:nvSpPr>
        <p:spPr>
          <a:xfrm>
            <a:off x="3968835" y="5525100"/>
            <a:ext cx="818515"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Week</a:t>
            </a:r>
            <a:endParaRPr sz="700" dirty="0">
              <a:solidFill>
                <a:schemeClr val="tx1"/>
              </a:solidFill>
              <a:latin typeface="Verdana"/>
              <a:ea typeface="Verdana"/>
              <a:cs typeface="Verdana"/>
              <a:sym typeface="Verdana"/>
            </a:endParaRPr>
          </a:p>
        </p:txBody>
      </p:sp>
      <p:sp>
        <p:nvSpPr>
          <p:cNvPr id="32" name="Google Shape;429;p15">
            <a:extLst>
              <a:ext uri="{FF2B5EF4-FFF2-40B4-BE49-F238E27FC236}">
                <a16:creationId xmlns:a16="http://schemas.microsoft.com/office/drawing/2014/main" id="{9F7FD057-9063-4F5B-A7DC-5C0BC596BA1E}"/>
              </a:ext>
            </a:extLst>
          </p:cNvPr>
          <p:cNvSpPr txBox="1"/>
          <p:nvPr/>
        </p:nvSpPr>
        <p:spPr>
          <a:xfrm>
            <a:off x="4066970" y="5738027"/>
            <a:ext cx="545465" cy="444500"/>
          </a:xfrm>
          <a:prstGeom prst="rect">
            <a:avLst/>
          </a:prstGeom>
          <a:noFill/>
          <a:ln>
            <a:noFill/>
          </a:ln>
        </p:spPr>
        <p:txBody>
          <a:bodyPr spcFirstLastPara="1" wrap="square" lIns="0" tIns="30475" rIns="0" bIns="0" anchor="t" anchorCtr="0">
            <a:noAutofit/>
          </a:bodyPr>
          <a:lstStyle/>
          <a:p>
            <a:pPr marL="1270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$2,747</a:t>
            </a:r>
            <a:endParaRPr sz="800" dirty="0">
              <a:solidFill>
                <a:schemeClr val="dk1"/>
              </a:solidFill>
              <a:latin typeface="Verdana"/>
              <a:ea typeface="Verdana"/>
              <a:cs typeface="Verdana"/>
              <a:sym typeface="Verdana"/>
            </a:endParaRPr>
          </a:p>
        </p:txBody>
      </p:sp>
      <p:sp>
        <p:nvSpPr>
          <p:cNvPr id="33" name="TextBox 32">
            <a:extLst>
              <a:ext uri="{FF2B5EF4-FFF2-40B4-BE49-F238E27FC236}">
                <a16:creationId xmlns:a16="http://schemas.microsoft.com/office/drawing/2014/main" id="{AD92096F-62BA-4D96-98CE-1339004CB113}"/>
              </a:ext>
            </a:extLst>
          </p:cNvPr>
          <p:cNvSpPr txBox="1"/>
          <p:nvPr/>
        </p:nvSpPr>
        <p:spPr>
          <a:xfrm>
            <a:off x="896585" y="6073811"/>
            <a:ext cx="4071458" cy="707886"/>
          </a:xfrm>
          <a:prstGeom prst="rect">
            <a:avLst/>
          </a:prstGeom>
          <a:noFill/>
        </p:spPr>
        <p:txBody>
          <a:bodyPr wrap="square" rtlCol="0">
            <a:spAutoFit/>
          </a:bodyPr>
          <a:lstStyle/>
          <a:p>
            <a:r>
              <a:rPr lang="en-US" sz="1000" dirty="0">
                <a:solidFill>
                  <a:schemeClr val="tx1"/>
                </a:solidFill>
                <a:latin typeface="Calibri" panose="020F0502020204030204" pitchFamily="34" charset="0"/>
                <a:ea typeface="Verdana" panose="020B0604030504040204" pitchFamily="34" charset="0"/>
                <a:cs typeface="Calibri" panose="020F0502020204030204" pitchFamily="34" charset="0"/>
              </a:rPr>
              <a:t>*Includes 30-second spot. Sponsor banner link (728 x 90) included with daily e-blast. Will appear on all web pages. Additional $500 for weekly sponsorship option.</a:t>
            </a:r>
          </a:p>
          <a:p>
            <a:endParaRPr lang="en-US" sz="1000" dirty="0">
              <a:solidFill>
                <a:schemeClr val="tx1"/>
              </a:solidFill>
              <a:latin typeface="Calibri" panose="020F0502020204030204" pitchFamily="34" charset="0"/>
              <a:ea typeface="Verdana" panose="020B060403050404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60B367D6-A3A0-42F7-AFFE-65E97A50A971}"/>
              </a:ext>
            </a:extLst>
          </p:cNvPr>
          <p:cNvSpPr txBox="1"/>
          <p:nvPr/>
        </p:nvSpPr>
        <p:spPr>
          <a:xfrm>
            <a:off x="812494" y="2349549"/>
            <a:ext cx="3738141" cy="215444"/>
          </a:xfrm>
          <a:prstGeom prst="rect">
            <a:avLst/>
          </a:prstGeom>
          <a:noFill/>
        </p:spPr>
        <p:txBody>
          <a:bodyPr wrap="square" rtlCol="0">
            <a:spAutoFit/>
          </a:bodyPr>
          <a:lstStyle/>
          <a:p>
            <a:r>
              <a:rPr lang="en-US" sz="800" dirty="0">
                <a:solidFill>
                  <a:schemeClr val="dk1"/>
                </a:solidFill>
                <a:latin typeface="Verdana"/>
                <a:ea typeface="Verdana"/>
                <a:cs typeface="Verdana"/>
                <a:sym typeface="Verdana"/>
              </a:rPr>
              <a:t>Open Mic, Opinion &amp; Newsmakers appear on all web pages</a:t>
            </a:r>
            <a:endParaRPr lang="en-US" dirty="0"/>
          </a:p>
        </p:txBody>
      </p:sp>
      <p:sp>
        <p:nvSpPr>
          <p:cNvPr id="81" name="Google Shape;419;p15">
            <a:extLst>
              <a:ext uri="{FF2B5EF4-FFF2-40B4-BE49-F238E27FC236}">
                <a16:creationId xmlns:a16="http://schemas.microsoft.com/office/drawing/2014/main" id="{7C87222E-D5A0-4F0D-9CE5-6E967B98DD6B}"/>
              </a:ext>
            </a:extLst>
          </p:cNvPr>
          <p:cNvSpPr txBox="1"/>
          <p:nvPr/>
        </p:nvSpPr>
        <p:spPr>
          <a:xfrm>
            <a:off x="924000" y="4211279"/>
            <a:ext cx="2879397" cy="171445"/>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Includes $5,000 in website advertising</a:t>
            </a:r>
            <a:endParaRPr sz="800" dirty="0">
              <a:solidFill>
                <a:schemeClr val="dk1"/>
              </a:solidFill>
              <a:latin typeface="Verdana"/>
              <a:ea typeface="Verdana"/>
              <a:cs typeface="Verdana"/>
              <a:sym typeface="Verdana"/>
            </a:endParaRPr>
          </a:p>
        </p:txBody>
      </p:sp>
      <p:grpSp>
        <p:nvGrpSpPr>
          <p:cNvPr id="7" name="Group 6">
            <a:extLst>
              <a:ext uri="{FF2B5EF4-FFF2-40B4-BE49-F238E27FC236}">
                <a16:creationId xmlns:a16="http://schemas.microsoft.com/office/drawing/2014/main" id="{14070570-F34E-1AEF-8BA0-2FD88F629C6D}"/>
              </a:ext>
            </a:extLst>
          </p:cNvPr>
          <p:cNvGrpSpPr/>
          <p:nvPr/>
        </p:nvGrpSpPr>
        <p:grpSpPr>
          <a:xfrm>
            <a:off x="901149" y="4586269"/>
            <a:ext cx="3933283" cy="836195"/>
            <a:chOff x="901149" y="4620993"/>
            <a:chExt cx="3933283" cy="836195"/>
          </a:xfrm>
        </p:grpSpPr>
        <p:sp>
          <p:nvSpPr>
            <p:cNvPr id="82" name="Google Shape;423;p15">
              <a:extLst>
                <a:ext uri="{FF2B5EF4-FFF2-40B4-BE49-F238E27FC236}">
                  <a16:creationId xmlns:a16="http://schemas.microsoft.com/office/drawing/2014/main" id="{256677F3-CD75-4C68-BFBC-A31DA0B0A5CE}"/>
                </a:ext>
              </a:extLst>
            </p:cNvPr>
            <p:cNvSpPr/>
            <p:nvPr/>
          </p:nvSpPr>
          <p:spPr>
            <a:xfrm>
              <a:off x="902369" y="4800091"/>
              <a:ext cx="3932063" cy="58360"/>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424;p15">
              <a:extLst>
                <a:ext uri="{FF2B5EF4-FFF2-40B4-BE49-F238E27FC236}">
                  <a16:creationId xmlns:a16="http://schemas.microsoft.com/office/drawing/2014/main" id="{93AC1CFA-866A-4EB1-9796-C954C8CF6B9D}"/>
                </a:ext>
              </a:extLst>
            </p:cNvPr>
            <p:cNvSpPr txBox="1"/>
            <p:nvPr/>
          </p:nvSpPr>
          <p:spPr>
            <a:xfrm>
              <a:off x="904542" y="4620993"/>
              <a:ext cx="1371600" cy="171450"/>
            </a:xfrm>
            <a:prstGeom prst="rect">
              <a:avLst/>
            </a:prstGeom>
            <a:solidFill>
              <a:srgbClr val="6CB33F"/>
            </a:solidFill>
            <a:ln>
              <a:noFill/>
            </a:ln>
          </p:spPr>
          <p:txBody>
            <a:bodyPr spcFirstLastPara="1" wrap="square" lIns="0" tIns="33000" rIns="0" bIns="0" anchor="t" anchorCtr="0">
              <a:noAutofit/>
            </a:bodyPr>
            <a:lstStyle/>
            <a:p>
              <a:pPr marL="196215" marR="0" lvl="0" indent="0" algn="l" rtl="0">
                <a:lnSpc>
                  <a:spcPct val="100000"/>
                </a:lnSpc>
                <a:spcBef>
                  <a:spcPts val="0"/>
                </a:spcBef>
                <a:spcAft>
                  <a:spcPts val="0"/>
                </a:spcAft>
                <a:buNone/>
              </a:pPr>
              <a:r>
                <a:rPr lang="en-US" sz="700" b="1" dirty="0">
                  <a:solidFill>
                    <a:srgbClr val="FFFFFF"/>
                  </a:solidFill>
                  <a:latin typeface="Verdana"/>
                  <a:ea typeface="Verdana"/>
                  <a:cs typeface="Verdana"/>
                  <a:sym typeface="Verdana"/>
                </a:rPr>
                <a:t>INSTANT UPDATES</a:t>
              </a:r>
              <a:endParaRPr sz="700" dirty="0">
                <a:solidFill>
                  <a:schemeClr val="dk1"/>
                </a:solidFill>
                <a:latin typeface="Verdana"/>
                <a:ea typeface="Verdana"/>
                <a:cs typeface="Verdana"/>
                <a:sym typeface="Verdana"/>
              </a:endParaRPr>
            </a:p>
          </p:txBody>
        </p:sp>
        <p:sp>
          <p:nvSpPr>
            <p:cNvPr id="85" name="Google Shape;426;p15">
              <a:extLst>
                <a:ext uri="{FF2B5EF4-FFF2-40B4-BE49-F238E27FC236}">
                  <a16:creationId xmlns:a16="http://schemas.microsoft.com/office/drawing/2014/main" id="{B4A8BE71-E5A1-4D53-8E68-8CC50EE6B0DE}"/>
                </a:ext>
              </a:extLst>
            </p:cNvPr>
            <p:cNvSpPr txBox="1"/>
            <p:nvPr/>
          </p:nvSpPr>
          <p:spPr>
            <a:xfrm>
              <a:off x="3866318" y="4627636"/>
              <a:ext cx="818515"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Month</a:t>
              </a:r>
              <a:endParaRPr sz="700" dirty="0">
                <a:solidFill>
                  <a:schemeClr val="tx1"/>
                </a:solidFill>
                <a:latin typeface="Verdana"/>
                <a:ea typeface="Verdana"/>
                <a:cs typeface="Verdana"/>
                <a:sym typeface="Verdana"/>
              </a:endParaRPr>
            </a:p>
          </p:txBody>
        </p:sp>
        <p:sp>
          <p:nvSpPr>
            <p:cNvPr id="98" name="Google Shape;398;p15">
              <a:extLst>
                <a:ext uri="{FF2B5EF4-FFF2-40B4-BE49-F238E27FC236}">
                  <a16:creationId xmlns:a16="http://schemas.microsoft.com/office/drawing/2014/main" id="{99478BAB-1108-46EE-9507-9262968E03E0}"/>
                </a:ext>
              </a:extLst>
            </p:cNvPr>
            <p:cNvSpPr txBox="1"/>
            <p:nvPr/>
          </p:nvSpPr>
          <p:spPr>
            <a:xfrm>
              <a:off x="901149" y="4829080"/>
              <a:ext cx="2227166" cy="628108"/>
            </a:xfrm>
            <a:prstGeom prst="rect">
              <a:avLst/>
            </a:prstGeom>
            <a:noFill/>
            <a:ln>
              <a:noFill/>
            </a:ln>
          </p:spPr>
          <p:txBody>
            <a:bodyPr spcFirstLastPara="1" wrap="square" lIns="0" tIns="30475" rIns="0" bIns="0" anchor="t" anchorCtr="0">
              <a:noAutofit/>
            </a:bodyPr>
            <a:lstStyle/>
            <a:p>
              <a:pPr marL="216535" marR="0" lvl="0" indent="-171450" algn="l" rtl="0">
                <a:lnSpc>
                  <a:spcPct val="100000"/>
                </a:lnSpc>
                <a:spcBef>
                  <a:spcPts val="0"/>
                </a:spcBef>
                <a:spcAft>
                  <a:spcPts val="0"/>
                </a:spcAft>
                <a:buFont typeface="Arial" panose="020B0604020202020204" pitchFamily="34" charset="0"/>
                <a:buChar char="•"/>
              </a:pPr>
              <a:r>
                <a:rPr lang="en-US" sz="800" dirty="0">
                  <a:solidFill>
                    <a:schemeClr val="dk1"/>
                  </a:solidFill>
                  <a:latin typeface="Verdana"/>
                  <a:ea typeface="Verdana"/>
                  <a:cs typeface="Verdana"/>
                  <a:sym typeface="Verdana"/>
                </a:rPr>
                <a:t>728 x 90 banner appearing in email</a:t>
              </a:r>
            </a:p>
            <a:p>
              <a:pPr marL="216535" marR="0" lvl="0" indent="-171450" algn="l" rtl="0">
                <a:lnSpc>
                  <a:spcPct val="100000"/>
                </a:lnSpc>
                <a:spcBef>
                  <a:spcPts val="0"/>
                </a:spcBef>
                <a:spcAft>
                  <a:spcPts val="0"/>
                </a:spcAft>
                <a:buFont typeface="Arial" panose="020B0604020202020204" pitchFamily="34" charset="0"/>
                <a:buChar char="•"/>
              </a:pPr>
              <a:r>
                <a:rPr lang="en-US" sz="800" dirty="0">
                  <a:solidFill>
                    <a:schemeClr val="dk1"/>
                  </a:solidFill>
                  <a:latin typeface="Verdana"/>
                  <a:ea typeface="Verdana"/>
                  <a:cs typeface="Verdana"/>
                  <a:sym typeface="Verdana"/>
                </a:rPr>
                <a:t>Exclusive sponsorship</a:t>
              </a:r>
            </a:p>
            <a:p>
              <a:pPr marL="216535" marR="0" lvl="0" indent="-171450" algn="l" rtl="0">
                <a:lnSpc>
                  <a:spcPct val="100000"/>
                </a:lnSpc>
                <a:spcBef>
                  <a:spcPts val="0"/>
                </a:spcBef>
                <a:spcAft>
                  <a:spcPts val="0"/>
                </a:spcAft>
                <a:buFont typeface="Arial" panose="020B0604020202020204" pitchFamily="34" charset="0"/>
                <a:buChar char="•"/>
              </a:pPr>
              <a:r>
                <a:rPr lang="en-US" sz="800" dirty="0">
                  <a:solidFill>
                    <a:schemeClr val="dk1"/>
                  </a:solidFill>
                  <a:latin typeface="Verdana"/>
                  <a:ea typeface="Verdana"/>
                  <a:cs typeface="Verdana"/>
                  <a:sym typeface="Verdana"/>
                </a:rPr>
                <a:t>Multiple daily exposures</a:t>
              </a:r>
            </a:p>
            <a:p>
              <a:pPr marL="216535" marR="0" lvl="0" indent="-171450" algn="l" rtl="0">
                <a:lnSpc>
                  <a:spcPct val="100000"/>
                </a:lnSpc>
                <a:spcBef>
                  <a:spcPts val="0"/>
                </a:spcBef>
                <a:spcAft>
                  <a:spcPts val="0"/>
                </a:spcAft>
                <a:buFont typeface="Arial" panose="020B0604020202020204" pitchFamily="34" charset="0"/>
                <a:buChar char="•"/>
              </a:pPr>
              <a:r>
                <a:rPr lang="en-US" sz="800" dirty="0">
                  <a:solidFill>
                    <a:schemeClr val="dk1"/>
                  </a:solidFill>
                  <a:latin typeface="Verdana"/>
                  <a:ea typeface="Verdana"/>
                  <a:cs typeface="Verdana"/>
                  <a:sym typeface="Verdana"/>
                </a:rPr>
                <a:t>Delivered 4,500+ readers</a:t>
              </a:r>
              <a:endParaRPr sz="800" dirty="0">
                <a:solidFill>
                  <a:schemeClr val="dk1"/>
                </a:solidFill>
                <a:latin typeface="Verdana"/>
                <a:ea typeface="Verdana"/>
                <a:cs typeface="Verdana"/>
                <a:sym typeface="Verdana"/>
              </a:endParaRPr>
            </a:p>
          </p:txBody>
        </p:sp>
        <p:sp>
          <p:nvSpPr>
            <p:cNvPr id="99" name="Google Shape;429;p15">
              <a:extLst>
                <a:ext uri="{FF2B5EF4-FFF2-40B4-BE49-F238E27FC236}">
                  <a16:creationId xmlns:a16="http://schemas.microsoft.com/office/drawing/2014/main" id="{3FEB66DA-8887-4D96-9940-6E63BB94BD5E}"/>
                </a:ext>
              </a:extLst>
            </p:cNvPr>
            <p:cNvSpPr txBox="1"/>
            <p:nvPr/>
          </p:nvSpPr>
          <p:spPr>
            <a:xfrm>
              <a:off x="4011810" y="4815472"/>
              <a:ext cx="545465" cy="444500"/>
            </a:xfrm>
            <a:prstGeom prst="rect">
              <a:avLst/>
            </a:prstGeom>
            <a:noFill/>
            <a:ln>
              <a:noFill/>
            </a:ln>
          </p:spPr>
          <p:txBody>
            <a:bodyPr spcFirstLastPara="1" wrap="square" lIns="0" tIns="30475" rIns="0" bIns="0" anchor="t" anchorCtr="0">
              <a:noAutofit/>
            </a:bodyPr>
            <a:lstStyle/>
            <a:p>
              <a:pPr marL="1270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$8,277</a:t>
              </a:r>
              <a:endParaRPr sz="800" dirty="0">
                <a:solidFill>
                  <a:schemeClr val="dk1"/>
                </a:solidFill>
                <a:latin typeface="Verdana"/>
                <a:ea typeface="Verdana"/>
                <a:cs typeface="Verdana"/>
                <a:sym typeface="Verdana"/>
              </a:endParaRPr>
            </a:p>
          </p:txBody>
        </p:sp>
      </p:grpSp>
      <p:grpSp>
        <p:nvGrpSpPr>
          <p:cNvPr id="5" name="Group 4">
            <a:extLst>
              <a:ext uri="{FF2B5EF4-FFF2-40B4-BE49-F238E27FC236}">
                <a16:creationId xmlns:a16="http://schemas.microsoft.com/office/drawing/2014/main" id="{CDD9ADF3-70FC-DFCE-92DD-0683405BBAE0}"/>
              </a:ext>
            </a:extLst>
          </p:cNvPr>
          <p:cNvGrpSpPr/>
          <p:nvPr/>
        </p:nvGrpSpPr>
        <p:grpSpPr>
          <a:xfrm>
            <a:off x="2844238" y="66302"/>
            <a:ext cx="4747623" cy="477743"/>
            <a:chOff x="890716" y="190901"/>
            <a:chExt cx="8601000" cy="477743"/>
          </a:xfrm>
        </p:grpSpPr>
        <p:sp>
          <p:nvSpPr>
            <p:cNvPr id="2" name="Rectangle 1">
              <a:extLst>
                <a:ext uri="{FF2B5EF4-FFF2-40B4-BE49-F238E27FC236}">
                  <a16:creationId xmlns:a16="http://schemas.microsoft.com/office/drawing/2014/main" id="{C649594D-C59C-4EBB-B020-C46C8C5F2A10}"/>
                </a:ext>
              </a:extLst>
            </p:cNvPr>
            <p:cNvSpPr/>
            <p:nvPr/>
          </p:nvSpPr>
          <p:spPr>
            <a:xfrm>
              <a:off x="890716" y="190901"/>
              <a:ext cx="8601000" cy="469217"/>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2EF1CA7-C0DB-4197-B708-5B55E9B9BBCF}"/>
                </a:ext>
              </a:extLst>
            </p:cNvPr>
            <p:cNvSpPr txBox="1"/>
            <p:nvPr/>
          </p:nvSpPr>
          <p:spPr>
            <a:xfrm>
              <a:off x="971550" y="206979"/>
              <a:ext cx="8448675" cy="461665"/>
            </a:xfrm>
            <a:prstGeom prst="rect">
              <a:avLst/>
            </a:prstGeom>
            <a:noFill/>
          </p:spPr>
          <p:txBody>
            <a:bodyPr wrap="square" rtlCol="0">
              <a:spAutoFit/>
            </a:bodyPr>
            <a:lstStyle/>
            <a:p>
              <a:pPr algn="ctr"/>
              <a:r>
                <a:rPr lang="en-US" sz="2400" b="1" dirty="0">
                  <a:solidFill>
                    <a:schemeClr val="bg1"/>
                  </a:solidFill>
                  <a:latin typeface="Verdana" panose="020B0604030504040204" pitchFamily="34" charset="0"/>
                  <a:ea typeface="Verdana" panose="020B0604030504040204" pitchFamily="34" charset="0"/>
                </a:rPr>
                <a:t> Advertising Rates 2025</a:t>
              </a:r>
            </a:p>
          </p:txBody>
        </p:sp>
      </p:grpSp>
      <p:sp>
        <p:nvSpPr>
          <p:cNvPr id="4" name="Google Shape;428;p15">
            <a:extLst>
              <a:ext uri="{FF2B5EF4-FFF2-40B4-BE49-F238E27FC236}">
                <a16:creationId xmlns:a16="http://schemas.microsoft.com/office/drawing/2014/main" id="{5D7F5B9D-8617-FC7B-8CF4-1761EADBF67E}"/>
              </a:ext>
            </a:extLst>
          </p:cNvPr>
          <p:cNvSpPr txBox="1"/>
          <p:nvPr/>
        </p:nvSpPr>
        <p:spPr>
          <a:xfrm>
            <a:off x="7804034" y="1536405"/>
            <a:ext cx="1971135" cy="226711"/>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*Multiple week discounts available</a:t>
            </a:r>
            <a:endParaRPr sz="800" dirty="0">
              <a:solidFill>
                <a:schemeClr val="dk1"/>
              </a:solidFill>
              <a:latin typeface="Verdana"/>
              <a:ea typeface="Verdana"/>
              <a:cs typeface="Verdana"/>
              <a:sym typeface="Verdana"/>
            </a:endParaRPr>
          </a:p>
        </p:txBody>
      </p:sp>
      <p:sp>
        <p:nvSpPr>
          <p:cNvPr id="16" name="Google Shape;424;p15">
            <a:extLst>
              <a:ext uri="{FF2B5EF4-FFF2-40B4-BE49-F238E27FC236}">
                <a16:creationId xmlns:a16="http://schemas.microsoft.com/office/drawing/2014/main" id="{498E7DDF-0C9E-4313-7ADC-5A9738BABA51}"/>
              </a:ext>
            </a:extLst>
          </p:cNvPr>
          <p:cNvSpPr txBox="1"/>
          <p:nvPr/>
        </p:nvSpPr>
        <p:spPr>
          <a:xfrm>
            <a:off x="5192404" y="2513748"/>
            <a:ext cx="1714739" cy="181669"/>
          </a:xfrm>
          <a:prstGeom prst="rect">
            <a:avLst/>
          </a:prstGeom>
          <a:solidFill>
            <a:srgbClr val="6CB33F"/>
          </a:solidFill>
          <a:ln>
            <a:noFill/>
          </a:ln>
        </p:spPr>
        <p:txBody>
          <a:bodyPr spcFirstLastPara="1" wrap="square" lIns="0" tIns="33000" rIns="0" bIns="0" anchor="t" anchorCtr="0">
            <a:noAutofit/>
          </a:bodyPr>
          <a:lstStyle/>
          <a:p>
            <a:pPr marL="196215" marR="0" lvl="0" indent="0" rtl="0">
              <a:lnSpc>
                <a:spcPct val="100000"/>
              </a:lnSpc>
              <a:spcBef>
                <a:spcPts val="0"/>
              </a:spcBef>
              <a:spcAft>
                <a:spcPts val="0"/>
              </a:spcAft>
              <a:buNone/>
            </a:pPr>
            <a:r>
              <a:rPr lang="en-US" sz="700" b="1" dirty="0">
                <a:solidFill>
                  <a:srgbClr val="FFFFFF"/>
                </a:solidFill>
                <a:latin typeface="Verdana"/>
                <a:ea typeface="Verdana"/>
                <a:cs typeface="Verdana"/>
                <a:sym typeface="Verdana"/>
              </a:rPr>
              <a:t>DAILY HARVEST</a:t>
            </a:r>
            <a:endParaRPr sz="700" dirty="0">
              <a:solidFill>
                <a:schemeClr val="dk1"/>
              </a:solidFill>
              <a:latin typeface="Verdana"/>
              <a:ea typeface="Verdana"/>
              <a:cs typeface="Verdana"/>
              <a:sym typeface="Verdana"/>
            </a:endParaRPr>
          </a:p>
        </p:txBody>
      </p:sp>
      <p:sp>
        <p:nvSpPr>
          <p:cNvPr id="17" name="Google Shape;423;p15">
            <a:extLst>
              <a:ext uri="{FF2B5EF4-FFF2-40B4-BE49-F238E27FC236}">
                <a16:creationId xmlns:a16="http://schemas.microsoft.com/office/drawing/2014/main" id="{AAC5A2F3-690B-CEBD-F55A-0945CF0F05C2}"/>
              </a:ext>
            </a:extLst>
          </p:cNvPr>
          <p:cNvSpPr/>
          <p:nvPr/>
        </p:nvSpPr>
        <p:spPr>
          <a:xfrm flipV="1">
            <a:off x="5184389" y="2647629"/>
            <a:ext cx="4034874" cy="45719"/>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 name="Google Shape;426;p15">
            <a:extLst>
              <a:ext uri="{FF2B5EF4-FFF2-40B4-BE49-F238E27FC236}">
                <a16:creationId xmlns:a16="http://schemas.microsoft.com/office/drawing/2014/main" id="{480952D3-8D5B-B066-9810-A7C424403138}"/>
              </a:ext>
            </a:extLst>
          </p:cNvPr>
          <p:cNvSpPr txBox="1"/>
          <p:nvPr/>
        </p:nvSpPr>
        <p:spPr>
          <a:xfrm>
            <a:off x="8338607" y="2541137"/>
            <a:ext cx="920750" cy="7414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Month</a:t>
            </a:r>
            <a:endParaRPr sz="700" dirty="0">
              <a:solidFill>
                <a:schemeClr val="tx1"/>
              </a:solidFill>
              <a:latin typeface="Verdana"/>
              <a:ea typeface="Verdana"/>
              <a:cs typeface="Verdana"/>
              <a:sym typeface="Verdana"/>
            </a:endParaRPr>
          </a:p>
        </p:txBody>
      </p:sp>
      <p:sp>
        <p:nvSpPr>
          <p:cNvPr id="20" name="Google Shape;428;p15">
            <a:extLst>
              <a:ext uri="{FF2B5EF4-FFF2-40B4-BE49-F238E27FC236}">
                <a16:creationId xmlns:a16="http://schemas.microsoft.com/office/drawing/2014/main" id="{F8AAB085-B8E3-86B7-D940-6F3DE4AF7F75}"/>
              </a:ext>
            </a:extLst>
          </p:cNvPr>
          <p:cNvSpPr txBox="1"/>
          <p:nvPr/>
        </p:nvSpPr>
        <p:spPr>
          <a:xfrm>
            <a:off x="8476415" y="2848658"/>
            <a:ext cx="626372" cy="571269"/>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$6,587</a:t>
            </a:r>
          </a:p>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$3,937</a:t>
            </a:r>
          </a:p>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$9,477</a:t>
            </a:r>
          </a:p>
          <a:p>
            <a:pPr marL="44450" marR="0" lvl="0" indent="0" algn="l" rtl="0">
              <a:lnSpc>
                <a:spcPct val="100000"/>
              </a:lnSpc>
              <a:spcBef>
                <a:spcPts val="0"/>
              </a:spcBef>
              <a:spcAft>
                <a:spcPts val="0"/>
              </a:spcAft>
              <a:buNone/>
            </a:pPr>
            <a:endParaRPr lang="en-US" sz="800" dirty="0">
              <a:solidFill>
                <a:schemeClr val="dk1"/>
              </a:solidFill>
              <a:latin typeface="Verdana"/>
              <a:ea typeface="Verdana"/>
              <a:cs typeface="Verdana"/>
              <a:sym typeface="Verdana"/>
            </a:endParaRPr>
          </a:p>
          <a:p>
            <a:pPr marL="44450" marR="0" lvl="0" indent="0" algn="l" rtl="0">
              <a:lnSpc>
                <a:spcPct val="100000"/>
              </a:lnSpc>
              <a:spcBef>
                <a:spcPts val="0"/>
              </a:spcBef>
              <a:spcAft>
                <a:spcPts val="0"/>
              </a:spcAft>
              <a:buNone/>
            </a:pPr>
            <a:endParaRPr sz="800" dirty="0">
              <a:solidFill>
                <a:schemeClr val="dk1"/>
              </a:solidFill>
              <a:latin typeface="Verdana"/>
              <a:ea typeface="Verdana"/>
              <a:cs typeface="Verdana"/>
              <a:sym typeface="Verdana"/>
            </a:endParaRPr>
          </a:p>
        </p:txBody>
      </p:sp>
      <p:sp>
        <p:nvSpPr>
          <p:cNvPr id="21" name="Google Shape;427;p15">
            <a:extLst>
              <a:ext uri="{FF2B5EF4-FFF2-40B4-BE49-F238E27FC236}">
                <a16:creationId xmlns:a16="http://schemas.microsoft.com/office/drawing/2014/main" id="{44013F14-ACE6-5784-AB1C-EDF87389E663}"/>
              </a:ext>
            </a:extLst>
          </p:cNvPr>
          <p:cNvSpPr txBox="1"/>
          <p:nvPr/>
        </p:nvSpPr>
        <p:spPr>
          <a:xfrm>
            <a:off x="5326729" y="2866161"/>
            <a:ext cx="2225913" cy="571269"/>
          </a:xfrm>
          <a:prstGeom prst="rect">
            <a:avLst/>
          </a:prstGeom>
          <a:noFill/>
          <a:ln>
            <a:noFill/>
          </a:ln>
        </p:spPr>
        <p:txBody>
          <a:bodyPr spcFirstLastPara="1" wrap="square" lIns="0" tIns="12700" rIns="0" bIns="0" anchor="t" anchorCtr="0">
            <a:noAutofit/>
          </a:bodyPr>
          <a:lstStyle/>
          <a:p>
            <a:pPr marL="216535" marR="0" lvl="0" indent="-171450" algn="l" rtl="0">
              <a:lnSpc>
                <a:spcPct val="100000"/>
              </a:lnSpc>
              <a:spcBef>
                <a:spcPts val="0"/>
              </a:spcBef>
              <a:spcAft>
                <a:spcPts val="0"/>
              </a:spcAft>
              <a:buFont typeface="Arial" panose="020B0604020202020204" pitchFamily="34" charset="0"/>
              <a:buChar char="•"/>
            </a:pPr>
            <a:r>
              <a:rPr lang="en-US" sz="800" dirty="0">
                <a:solidFill>
                  <a:schemeClr val="dk1"/>
                </a:solidFill>
                <a:latin typeface="Verdana"/>
                <a:ea typeface="Verdana"/>
                <a:cs typeface="Verdana"/>
                <a:sym typeface="Verdana"/>
              </a:rPr>
              <a:t>National Leaderboard</a:t>
            </a:r>
          </a:p>
          <a:p>
            <a:pPr marL="216535" marR="0" lvl="0" indent="-171450" algn="l" rtl="0">
              <a:lnSpc>
                <a:spcPct val="100000"/>
              </a:lnSpc>
              <a:spcBef>
                <a:spcPts val="0"/>
              </a:spcBef>
              <a:spcAft>
                <a:spcPts val="0"/>
              </a:spcAft>
              <a:buFont typeface="Arial" panose="020B0604020202020204" pitchFamily="34" charset="0"/>
              <a:buChar char="•"/>
            </a:pPr>
            <a:r>
              <a:rPr lang="en-US" sz="800" dirty="0">
                <a:solidFill>
                  <a:schemeClr val="dk1"/>
                </a:solidFill>
                <a:latin typeface="Verdana"/>
                <a:ea typeface="Verdana"/>
                <a:cs typeface="Verdana"/>
                <a:sym typeface="Verdana"/>
              </a:rPr>
              <a:t>West Leaderboard</a:t>
            </a:r>
          </a:p>
          <a:p>
            <a:pPr marL="216535" marR="0" lvl="0" indent="-171450" algn="l" rtl="0">
              <a:lnSpc>
                <a:spcPct val="100000"/>
              </a:lnSpc>
              <a:spcBef>
                <a:spcPts val="0"/>
              </a:spcBef>
              <a:spcAft>
                <a:spcPts val="0"/>
              </a:spcAft>
              <a:buFont typeface="Arial" panose="020B0604020202020204" pitchFamily="34" charset="0"/>
              <a:buChar char="•"/>
            </a:pPr>
            <a:r>
              <a:rPr lang="en-US" sz="800" dirty="0">
                <a:solidFill>
                  <a:schemeClr val="dk1"/>
                </a:solidFill>
                <a:latin typeface="Verdana"/>
                <a:ea typeface="Verdana"/>
                <a:cs typeface="Verdana"/>
                <a:sym typeface="Verdana"/>
              </a:rPr>
              <a:t>Combo</a:t>
            </a:r>
          </a:p>
          <a:p>
            <a:pPr marL="216535" marR="0" lvl="0" indent="-171450" algn="l" rtl="0">
              <a:lnSpc>
                <a:spcPct val="100000"/>
              </a:lnSpc>
              <a:spcBef>
                <a:spcPts val="0"/>
              </a:spcBef>
              <a:spcAft>
                <a:spcPts val="0"/>
              </a:spcAft>
              <a:buFont typeface="Arial" panose="020B0604020202020204" pitchFamily="34" charset="0"/>
              <a:buChar char="•"/>
            </a:pPr>
            <a:r>
              <a:rPr lang="en-US" sz="800" dirty="0">
                <a:solidFill>
                  <a:schemeClr val="dk1"/>
                </a:solidFill>
                <a:latin typeface="Verdana"/>
                <a:ea typeface="Verdana"/>
                <a:cs typeface="Verdana"/>
                <a:sym typeface="Verdana"/>
              </a:rPr>
              <a:t>728 x 90 banner appearing in email</a:t>
            </a:r>
          </a:p>
        </p:txBody>
      </p:sp>
      <p:sp>
        <p:nvSpPr>
          <p:cNvPr id="22" name="Google Shape;424;p15">
            <a:extLst>
              <a:ext uri="{FF2B5EF4-FFF2-40B4-BE49-F238E27FC236}">
                <a16:creationId xmlns:a16="http://schemas.microsoft.com/office/drawing/2014/main" id="{C1BDAA5B-A363-E428-A5BC-4027EC086E93}"/>
              </a:ext>
            </a:extLst>
          </p:cNvPr>
          <p:cNvSpPr txBox="1"/>
          <p:nvPr/>
        </p:nvSpPr>
        <p:spPr>
          <a:xfrm>
            <a:off x="5184389" y="3566834"/>
            <a:ext cx="1714739" cy="181669"/>
          </a:xfrm>
          <a:prstGeom prst="rect">
            <a:avLst/>
          </a:prstGeom>
          <a:solidFill>
            <a:srgbClr val="6CB33F"/>
          </a:solidFill>
          <a:ln>
            <a:noFill/>
          </a:ln>
        </p:spPr>
        <p:txBody>
          <a:bodyPr spcFirstLastPara="1" wrap="square" lIns="0" tIns="33000" rIns="0" bIns="0" anchor="t" anchorCtr="0">
            <a:noAutofit/>
          </a:bodyPr>
          <a:lstStyle/>
          <a:p>
            <a:pPr marL="196215" marR="0" lvl="0" indent="0" rtl="0">
              <a:lnSpc>
                <a:spcPct val="100000"/>
              </a:lnSpc>
              <a:spcBef>
                <a:spcPts val="0"/>
              </a:spcBef>
              <a:spcAft>
                <a:spcPts val="0"/>
              </a:spcAft>
              <a:buNone/>
            </a:pPr>
            <a:r>
              <a:rPr lang="en-US" sz="700" b="1" dirty="0">
                <a:solidFill>
                  <a:srgbClr val="FFFFFF"/>
                </a:solidFill>
                <a:latin typeface="Verdana"/>
                <a:ea typeface="Verdana"/>
                <a:cs typeface="Verdana"/>
                <a:sym typeface="Verdana"/>
              </a:rPr>
              <a:t>LEGISLATIVE COVERS</a:t>
            </a:r>
            <a:endParaRPr sz="700" dirty="0">
              <a:solidFill>
                <a:schemeClr val="dk1"/>
              </a:solidFill>
              <a:latin typeface="Verdana"/>
              <a:ea typeface="Verdana"/>
              <a:cs typeface="Verdana"/>
              <a:sym typeface="Verdana"/>
            </a:endParaRPr>
          </a:p>
        </p:txBody>
      </p:sp>
      <p:sp>
        <p:nvSpPr>
          <p:cNvPr id="23" name="Google Shape;423;p15">
            <a:extLst>
              <a:ext uri="{FF2B5EF4-FFF2-40B4-BE49-F238E27FC236}">
                <a16:creationId xmlns:a16="http://schemas.microsoft.com/office/drawing/2014/main" id="{81DA6C3D-1D0A-8838-FC5B-6051807D6906}"/>
              </a:ext>
            </a:extLst>
          </p:cNvPr>
          <p:cNvSpPr/>
          <p:nvPr/>
        </p:nvSpPr>
        <p:spPr>
          <a:xfrm flipV="1">
            <a:off x="5184389" y="3696608"/>
            <a:ext cx="4034874" cy="45719"/>
          </a:xfrm>
          <a:custGeom>
            <a:avLst/>
            <a:gdLst/>
            <a:ahLst/>
            <a:cxnLst/>
            <a:rect l="l" t="t" r="r" b="b"/>
            <a:pathLst>
              <a:path w="3886200" h="120000" extrusionOk="0">
                <a:moveTo>
                  <a:pt x="0" y="0"/>
                </a:moveTo>
                <a:lnTo>
                  <a:pt x="3886200"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 name="Google Shape;425;p15">
            <a:extLst>
              <a:ext uri="{FF2B5EF4-FFF2-40B4-BE49-F238E27FC236}">
                <a16:creationId xmlns:a16="http://schemas.microsoft.com/office/drawing/2014/main" id="{4286AF01-1BCF-EC09-A736-FAC89E366E74}"/>
              </a:ext>
            </a:extLst>
          </p:cNvPr>
          <p:cNvSpPr txBox="1"/>
          <p:nvPr/>
        </p:nvSpPr>
        <p:spPr>
          <a:xfrm>
            <a:off x="7183446" y="3572446"/>
            <a:ext cx="388627" cy="13208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Size</a:t>
            </a:r>
            <a:endParaRPr sz="700" dirty="0">
              <a:solidFill>
                <a:schemeClr val="tx1"/>
              </a:solidFill>
              <a:latin typeface="Verdana"/>
              <a:ea typeface="Verdana"/>
              <a:cs typeface="Verdana"/>
              <a:sym typeface="Verdana"/>
            </a:endParaRPr>
          </a:p>
        </p:txBody>
      </p:sp>
      <p:sp>
        <p:nvSpPr>
          <p:cNvPr id="35" name="Google Shape;426;p15">
            <a:extLst>
              <a:ext uri="{FF2B5EF4-FFF2-40B4-BE49-F238E27FC236}">
                <a16:creationId xmlns:a16="http://schemas.microsoft.com/office/drawing/2014/main" id="{93434543-85F1-813B-EE32-24BBE29B6D81}"/>
              </a:ext>
            </a:extLst>
          </p:cNvPr>
          <p:cNvSpPr txBox="1"/>
          <p:nvPr/>
        </p:nvSpPr>
        <p:spPr>
          <a:xfrm>
            <a:off x="8360565" y="3583529"/>
            <a:ext cx="920750" cy="74140"/>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700" b="1" dirty="0">
                <a:solidFill>
                  <a:schemeClr val="tx1"/>
                </a:solidFill>
                <a:latin typeface="Verdana"/>
                <a:ea typeface="Verdana"/>
                <a:cs typeface="Verdana"/>
                <a:sym typeface="Verdana"/>
              </a:rPr>
              <a:t>Price Per Month</a:t>
            </a:r>
            <a:endParaRPr sz="700" dirty="0">
              <a:solidFill>
                <a:schemeClr val="tx1"/>
              </a:solidFill>
              <a:latin typeface="Verdana"/>
              <a:ea typeface="Verdana"/>
              <a:cs typeface="Verdana"/>
              <a:sym typeface="Verdana"/>
            </a:endParaRPr>
          </a:p>
        </p:txBody>
      </p:sp>
      <p:sp>
        <p:nvSpPr>
          <p:cNvPr id="36" name="Google Shape;428;p15">
            <a:extLst>
              <a:ext uri="{FF2B5EF4-FFF2-40B4-BE49-F238E27FC236}">
                <a16:creationId xmlns:a16="http://schemas.microsoft.com/office/drawing/2014/main" id="{3D249479-DA03-D4F2-DF40-15767D67B49D}"/>
              </a:ext>
            </a:extLst>
          </p:cNvPr>
          <p:cNvSpPr txBox="1"/>
          <p:nvPr/>
        </p:nvSpPr>
        <p:spPr>
          <a:xfrm>
            <a:off x="8485386" y="3802727"/>
            <a:ext cx="626372" cy="368300"/>
          </a:xfrm>
          <a:prstGeom prst="rect">
            <a:avLst/>
          </a:prstGeom>
          <a:noFill/>
          <a:ln>
            <a:noFill/>
          </a:ln>
        </p:spPr>
        <p:txBody>
          <a:bodyPr spcFirstLastPara="1" wrap="square" lIns="0" tIns="30475" rIns="0" bIns="0" anchor="t" anchorCtr="0">
            <a:noAutofit/>
          </a:bodyPr>
          <a:lstStyle/>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$2,200</a:t>
            </a:r>
          </a:p>
          <a:p>
            <a:pPr marL="44450"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$2,000</a:t>
            </a:r>
          </a:p>
          <a:p>
            <a:pPr marL="44450" marR="0" lvl="0" indent="0" algn="l" rtl="0">
              <a:lnSpc>
                <a:spcPct val="100000"/>
              </a:lnSpc>
              <a:spcBef>
                <a:spcPts val="0"/>
              </a:spcBef>
              <a:spcAft>
                <a:spcPts val="0"/>
              </a:spcAft>
              <a:buNone/>
            </a:pPr>
            <a:endParaRPr sz="800" dirty="0">
              <a:solidFill>
                <a:schemeClr val="dk1"/>
              </a:solidFill>
              <a:latin typeface="Verdana"/>
              <a:ea typeface="Verdana"/>
              <a:cs typeface="Verdana"/>
              <a:sym typeface="Verdana"/>
            </a:endParaRPr>
          </a:p>
        </p:txBody>
      </p:sp>
      <p:sp>
        <p:nvSpPr>
          <p:cNvPr id="37" name="Google Shape;427;p15">
            <a:extLst>
              <a:ext uri="{FF2B5EF4-FFF2-40B4-BE49-F238E27FC236}">
                <a16:creationId xmlns:a16="http://schemas.microsoft.com/office/drawing/2014/main" id="{D358DE62-D5AB-CCCD-6E70-1E0994B0F4E0}"/>
              </a:ext>
            </a:extLst>
          </p:cNvPr>
          <p:cNvSpPr txBox="1"/>
          <p:nvPr/>
        </p:nvSpPr>
        <p:spPr>
          <a:xfrm>
            <a:off x="5364000" y="3816663"/>
            <a:ext cx="1546011" cy="381392"/>
          </a:xfrm>
          <a:prstGeom prst="rect">
            <a:avLst/>
          </a:prstGeom>
          <a:noFill/>
          <a:ln>
            <a:noFill/>
          </a:ln>
        </p:spPr>
        <p:txBody>
          <a:bodyPr spcFirstLastPara="1" wrap="square" lIns="0" tIns="12700" rIns="0" bIns="0" anchor="t" anchorCtr="0">
            <a:noAutofit/>
          </a:bodyPr>
          <a:lstStyle/>
          <a:p>
            <a:pPr marL="12700" marR="5080" lvl="0" indent="-635" rtl="0">
              <a:lnSpc>
                <a:spcPct val="114599"/>
              </a:lnSpc>
              <a:spcBef>
                <a:spcPts val="0"/>
              </a:spcBef>
              <a:spcAft>
                <a:spcPts val="0"/>
              </a:spcAft>
              <a:buNone/>
            </a:pPr>
            <a:r>
              <a:rPr lang="en-US" sz="800" dirty="0">
                <a:solidFill>
                  <a:schemeClr val="dk1"/>
                </a:solidFill>
                <a:latin typeface="Verdana"/>
                <a:ea typeface="Verdana"/>
                <a:cs typeface="Verdana"/>
                <a:sym typeface="Verdana"/>
              </a:rPr>
              <a:t>Hill Staff Cover (DC)</a:t>
            </a:r>
          </a:p>
          <a:p>
            <a:pPr marL="12700" marR="5080" lvl="0" indent="-635" rtl="0">
              <a:lnSpc>
                <a:spcPct val="114599"/>
              </a:lnSpc>
              <a:spcBef>
                <a:spcPts val="0"/>
              </a:spcBef>
              <a:spcAft>
                <a:spcPts val="0"/>
              </a:spcAft>
              <a:buNone/>
            </a:pPr>
            <a:r>
              <a:rPr lang="en-US" sz="800" dirty="0">
                <a:solidFill>
                  <a:schemeClr val="dk1"/>
                </a:solidFill>
                <a:latin typeface="Verdana"/>
                <a:ea typeface="Verdana"/>
                <a:cs typeface="Verdana"/>
                <a:sym typeface="Verdana"/>
              </a:rPr>
              <a:t>The Building Cover (CA)</a:t>
            </a:r>
            <a:endParaRPr sz="800" dirty="0">
              <a:solidFill>
                <a:schemeClr val="dk1"/>
              </a:solidFill>
              <a:latin typeface="Verdana"/>
              <a:ea typeface="Verdana"/>
              <a:cs typeface="Verdana"/>
              <a:sym typeface="Verdana"/>
            </a:endParaRPr>
          </a:p>
        </p:txBody>
      </p:sp>
      <p:sp>
        <p:nvSpPr>
          <p:cNvPr id="38" name="Google Shape;398;p15">
            <a:extLst>
              <a:ext uri="{FF2B5EF4-FFF2-40B4-BE49-F238E27FC236}">
                <a16:creationId xmlns:a16="http://schemas.microsoft.com/office/drawing/2014/main" id="{B490359A-1510-75FF-9030-B01B72E7951F}"/>
              </a:ext>
            </a:extLst>
          </p:cNvPr>
          <p:cNvSpPr txBox="1"/>
          <p:nvPr/>
        </p:nvSpPr>
        <p:spPr>
          <a:xfrm>
            <a:off x="7028173" y="3802727"/>
            <a:ext cx="775861" cy="448805"/>
          </a:xfrm>
          <a:prstGeom prst="rect">
            <a:avLst/>
          </a:prstGeom>
          <a:noFill/>
          <a:ln>
            <a:noFill/>
          </a:ln>
        </p:spPr>
        <p:txBody>
          <a:bodyPr spcFirstLastPara="1" wrap="square" lIns="0" tIns="30475" rIns="0" bIns="0" anchor="t" anchorCtr="0">
            <a:noAutofit/>
          </a:bodyPr>
          <a:lstStyle/>
          <a:p>
            <a:pPr marL="45085" marR="0" lvl="0" indent="0" algn="l" rtl="0">
              <a:lnSpc>
                <a:spcPct val="100000"/>
              </a:lnSpc>
              <a:spcBef>
                <a:spcPts val="0"/>
              </a:spcBef>
              <a:spcAft>
                <a:spcPts val="0"/>
              </a:spcAft>
              <a:buNone/>
            </a:pPr>
            <a:r>
              <a:rPr lang="en-US" sz="800" dirty="0">
                <a:solidFill>
                  <a:schemeClr val="dk1"/>
                </a:solidFill>
                <a:latin typeface="Verdana"/>
                <a:ea typeface="Verdana"/>
                <a:cs typeface="Verdana"/>
                <a:sym typeface="Verdana"/>
              </a:rPr>
              <a:t>728 pix wide</a:t>
            </a:r>
            <a:endParaRPr sz="800" dirty="0">
              <a:solidFill>
                <a:schemeClr val="dk1"/>
              </a:solidFill>
              <a:latin typeface="Verdana"/>
              <a:ea typeface="Verdana"/>
              <a:cs typeface="Verdana"/>
              <a:sym typeface="Verdana"/>
            </a:endParaRPr>
          </a:p>
          <a:p>
            <a:pPr marL="12700" lvl="0">
              <a:spcBef>
                <a:spcPts val="140"/>
              </a:spcBef>
            </a:pPr>
            <a:r>
              <a:rPr lang="en-US" sz="800" dirty="0">
                <a:solidFill>
                  <a:schemeClr val="dk1"/>
                </a:solidFill>
                <a:latin typeface="Verdana"/>
                <a:ea typeface="Verdana"/>
                <a:cs typeface="Verdana"/>
                <a:sym typeface="Verdana"/>
              </a:rPr>
              <a:t> 728 pix wide</a:t>
            </a:r>
            <a:endParaRPr sz="800" dirty="0">
              <a:solidFill>
                <a:schemeClr val="dk1"/>
              </a:solidFill>
              <a:latin typeface="Verdana"/>
              <a:ea typeface="Verdana"/>
              <a:cs typeface="Verdana"/>
              <a:sym typeface="Verdana"/>
            </a:endParaRPr>
          </a:p>
          <a:p>
            <a:pPr marL="12700" lvl="0">
              <a:spcBef>
                <a:spcPts val="140"/>
              </a:spcBef>
            </a:pPr>
            <a:endParaRPr sz="800" dirty="0">
              <a:solidFill>
                <a:schemeClr val="dk1"/>
              </a:solidFill>
              <a:latin typeface="Verdana"/>
              <a:ea typeface="Verdana"/>
              <a:cs typeface="Verdana"/>
              <a:sym typeface="Verdana"/>
            </a:endParaRPr>
          </a:p>
        </p:txBody>
      </p:sp>
      <p:pic>
        <p:nvPicPr>
          <p:cNvPr id="8" name="Picture 7">
            <a:extLst>
              <a:ext uri="{FF2B5EF4-FFF2-40B4-BE49-F238E27FC236}">
                <a16:creationId xmlns:a16="http://schemas.microsoft.com/office/drawing/2014/main" id="{2A97DA7F-BE16-618A-70FD-95DD1900DBD7}"/>
              </a:ext>
            </a:extLst>
          </p:cNvPr>
          <p:cNvPicPr>
            <a:picLocks noChangeAspect="1"/>
          </p:cNvPicPr>
          <p:nvPr/>
        </p:nvPicPr>
        <p:blipFill>
          <a:blip r:embed="rId4"/>
          <a:stretch>
            <a:fillRect/>
          </a:stretch>
        </p:blipFill>
        <p:spPr>
          <a:xfrm>
            <a:off x="5853670" y="4245674"/>
            <a:ext cx="2734193" cy="20004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474"/>
        <p:cNvGrpSpPr/>
        <p:nvPr/>
      </p:nvGrpSpPr>
      <p:grpSpPr>
        <a:xfrm>
          <a:off x="0" y="0"/>
          <a:ext cx="0" cy="0"/>
          <a:chOff x="0" y="0"/>
          <a:chExt cx="0" cy="0"/>
        </a:xfrm>
      </p:grpSpPr>
      <p:sp>
        <p:nvSpPr>
          <p:cNvPr id="475" name="Google Shape;475;p19"/>
          <p:cNvSpPr/>
          <p:nvPr/>
        </p:nvSpPr>
        <p:spPr>
          <a:xfrm>
            <a:off x="6374286" y="463523"/>
            <a:ext cx="158616" cy="16584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6" name="Google Shape;476;p19"/>
          <p:cNvSpPr/>
          <p:nvPr/>
        </p:nvSpPr>
        <p:spPr>
          <a:xfrm>
            <a:off x="6059007" y="484296"/>
            <a:ext cx="163400" cy="159473"/>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7" name="Google Shape;477;p19"/>
          <p:cNvSpPr/>
          <p:nvPr/>
        </p:nvSpPr>
        <p:spPr>
          <a:xfrm>
            <a:off x="5744564" y="533041"/>
            <a:ext cx="169886" cy="15828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8" name="Google Shape;478;p19"/>
          <p:cNvSpPr/>
          <p:nvPr/>
        </p:nvSpPr>
        <p:spPr>
          <a:xfrm>
            <a:off x="5436075" y="614685"/>
            <a:ext cx="176330" cy="157119"/>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79" name="Google Shape;479;p19"/>
          <p:cNvSpPr/>
          <p:nvPr/>
        </p:nvSpPr>
        <p:spPr>
          <a:xfrm>
            <a:off x="5138747" y="728303"/>
            <a:ext cx="180836" cy="155071"/>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0" name="Google Shape;480;p19"/>
          <p:cNvSpPr/>
          <p:nvPr/>
        </p:nvSpPr>
        <p:spPr>
          <a:xfrm>
            <a:off x="4855827" y="872680"/>
            <a:ext cx="186931" cy="151919"/>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1" name="Google Shape;481;p19"/>
          <p:cNvSpPr/>
          <p:nvPr/>
        </p:nvSpPr>
        <p:spPr>
          <a:xfrm>
            <a:off x="4590420" y="1046208"/>
            <a:ext cx="193306" cy="149261"/>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2" name="Google Shape;482;p19"/>
          <p:cNvSpPr/>
          <p:nvPr/>
        </p:nvSpPr>
        <p:spPr>
          <a:xfrm>
            <a:off x="4345418" y="1247001"/>
            <a:ext cx="197645" cy="144957"/>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3" name="Google Shape;483;p19"/>
          <p:cNvSpPr/>
          <p:nvPr/>
        </p:nvSpPr>
        <p:spPr>
          <a:xfrm>
            <a:off x="4123541" y="1467682"/>
            <a:ext cx="199888" cy="144247"/>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4" name="Google Shape;484;p19"/>
          <p:cNvSpPr/>
          <p:nvPr/>
        </p:nvSpPr>
        <p:spPr>
          <a:xfrm>
            <a:off x="3927194" y="1709126"/>
            <a:ext cx="200050" cy="146357"/>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5" name="Google Shape;485;p19"/>
          <p:cNvSpPr/>
          <p:nvPr/>
        </p:nvSpPr>
        <p:spPr>
          <a:xfrm>
            <a:off x="3758525" y="1968556"/>
            <a:ext cx="197942" cy="149354"/>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6" name="Google Shape;486;p19"/>
          <p:cNvSpPr/>
          <p:nvPr/>
        </p:nvSpPr>
        <p:spPr>
          <a:xfrm>
            <a:off x="3619402" y="2245131"/>
            <a:ext cx="193763" cy="150729"/>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7" name="Google Shape;487;p19"/>
          <p:cNvSpPr/>
          <p:nvPr/>
        </p:nvSpPr>
        <p:spPr>
          <a:xfrm>
            <a:off x="3511324" y="2535835"/>
            <a:ext cx="188150" cy="151809"/>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8" name="Google Shape;488;p19"/>
          <p:cNvSpPr/>
          <p:nvPr/>
        </p:nvSpPr>
        <p:spPr>
          <a:xfrm>
            <a:off x="3435499" y="2837479"/>
            <a:ext cx="182600" cy="153151"/>
          </a:xfrm>
          <a:prstGeom prst="rect">
            <a:avLst/>
          </a:prstGeom>
          <a:blipFill rotWithShape="1">
            <a:blip r:embed="rId1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89" name="Google Shape;489;p19"/>
          <p:cNvSpPr/>
          <p:nvPr/>
        </p:nvSpPr>
        <p:spPr>
          <a:xfrm>
            <a:off x="3392655" y="3146004"/>
            <a:ext cx="175158" cy="153560"/>
          </a:xfrm>
          <a:prstGeom prst="rect">
            <a:avLst/>
          </a:prstGeom>
          <a:blipFill rotWithShape="1">
            <a:blip r:embed="rId1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0" name="Google Shape;490;p19"/>
          <p:cNvSpPr/>
          <p:nvPr/>
        </p:nvSpPr>
        <p:spPr>
          <a:xfrm>
            <a:off x="3383283" y="3455647"/>
            <a:ext cx="165849" cy="158616"/>
          </a:xfrm>
          <a:prstGeom prst="rect">
            <a:avLst/>
          </a:prstGeom>
          <a:blipFill rotWithShape="1">
            <a:blip r:embed="rId1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1" name="Google Shape;491;p19"/>
          <p:cNvSpPr/>
          <p:nvPr/>
        </p:nvSpPr>
        <p:spPr>
          <a:xfrm>
            <a:off x="3404057" y="3766143"/>
            <a:ext cx="159473" cy="163400"/>
          </a:xfrm>
          <a:prstGeom prst="rect">
            <a:avLst/>
          </a:prstGeom>
          <a:blipFill rotWithShape="1">
            <a:blip r:embed="rId1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2" name="Google Shape;492;p19"/>
          <p:cNvSpPr/>
          <p:nvPr/>
        </p:nvSpPr>
        <p:spPr>
          <a:xfrm>
            <a:off x="3452802" y="4074099"/>
            <a:ext cx="158285" cy="169886"/>
          </a:xfrm>
          <a:prstGeom prst="rect">
            <a:avLst/>
          </a:prstGeom>
          <a:blipFill rotWithShape="1">
            <a:blip r:embed="rId2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3" name="Google Shape;493;p19"/>
          <p:cNvSpPr/>
          <p:nvPr/>
        </p:nvSpPr>
        <p:spPr>
          <a:xfrm>
            <a:off x="3534434" y="4376144"/>
            <a:ext cx="157130" cy="176330"/>
          </a:xfrm>
          <a:prstGeom prst="rect">
            <a:avLst/>
          </a:prstGeom>
          <a:blipFill rotWithShape="1">
            <a:blip r:embed="rId2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4" name="Google Shape;494;p19"/>
          <p:cNvSpPr/>
          <p:nvPr/>
        </p:nvSpPr>
        <p:spPr>
          <a:xfrm>
            <a:off x="3648063" y="4668964"/>
            <a:ext cx="155066" cy="180836"/>
          </a:xfrm>
          <a:prstGeom prst="rect">
            <a:avLst/>
          </a:prstGeom>
          <a:blipFill rotWithShape="1">
            <a:blip r:embed="rId2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5" name="Google Shape;495;p19"/>
          <p:cNvSpPr/>
          <p:nvPr/>
        </p:nvSpPr>
        <p:spPr>
          <a:xfrm>
            <a:off x="3792439" y="4945791"/>
            <a:ext cx="151919" cy="186931"/>
          </a:xfrm>
          <a:prstGeom prst="rect">
            <a:avLst/>
          </a:prstGeom>
          <a:blipFill rotWithShape="1">
            <a:blip r:embed="rId2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6" name="Google Shape;496;p19"/>
          <p:cNvSpPr/>
          <p:nvPr/>
        </p:nvSpPr>
        <p:spPr>
          <a:xfrm>
            <a:off x="3965968" y="5204824"/>
            <a:ext cx="149261" cy="193306"/>
          </a:xfrm>
          <a:prstGeom prst="rect">
            <a:avLst/>
          </a:prstGeom>
          <a:blipFill rotWithShape="1">
            <a:blip r:embed="rId2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7" name="Google Shape;497;p19"/>
          <p:cNvSpPr/>
          <p:nvPr/>
        </p:nvSpPr>
        <p:spPr>
          <a:xfrm>
            <a:off x="4166763" y="5445405"/>
            <a:ext cx="144957" cy="197726"/>
          </a:xfrm>
          <a:prstGeom prst="rect">
            <a:avLst/>
          </a:prstGeom>
          <a:blipFill rotWithShape="1">
            <a:blip r:embed="rId2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8" name="Google Shape;498;p19"/>
          <p:cNvSpPr/>
          <p:nvPr/>
        </p:nvSpPr>
        <p:spPr>
          <a:xfrm>
            <a:off x="4387442" y="5665034"/>
            <a:ext cx="144247" cy="199974"/>
          </a:xfrm>
          <a:prstGeom prst="rect">
            <a:avLst/>
          </a:prstGeom>
          <a:blipFill rotWithShape="1">
            <a:blip r:embed="rId2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99" name="Google Shape;499;p19"/>
          <p:cNvSpPr/>
          <p:nvPr/>
        </p:nvSpPr>
        <p:spPr>
          <a:xfrm>
            <a:off x="4628888" y="5861305"/>
            <a:ext cx="146357" cy="200050"/>
          </a:xfrm>
          <a:prstGeom prst="rect">
            <a:avLst/>
          </a:prstGeom>
          <a:blipFill rotWithShape="1">
            <a:blip r:embed="rId2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0" name="Google Shape;500;p19"/>
          <p:cNvSpPr/>
          <p:nvPr/>
        </p:nvSpPr>
        <p:spPr>
          <a:xfrm>
            <a:off x="4888312" y="6032084"/>
            <a:ext cx="149356" cy="197942"/>
          </a:xfrm>
          <a:prstGeom prst="rect">
            <a:avLst/>
          </a:prstGeom>
          <a:blipFill rotWithShape="1">
            <a:blip r:embed="rId2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1" name="Google Shape;501;p19"/>
          <p:cNvSpPr/>
          <p:nvPr/>
        </p:nvSpPr>
        <p:spPr>
          <a:xfrm>
            <a:off x="5164892" y="6175385"/>
            <a:ext cx="150729" cy="193763"/>
          </a:xfrm>
          <a:prstGeom prst="rect">
            <a:avLst/>
          </a:prstGeom>
          <a:blipFill rotWithShape="1">
            <a:blip r:embed="rId2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2" name="Google Shape;502;p19"/>
          <p:cNvSpPr/>
          <p:nvPr/>
        </p:nvSpPr>
        <p:spPr>
          <a:xfrm>
            <a:off x="5455595" y="6289075"/>
            <a:ext cx="151809" cy="188150"/>
          </a:xfrm>
          <a:prstGeom prst="rect">
            <a:avLst/>
          </a:prstGeom>
          <a:blipFill rotWithShape="1">
            <a:blip r:embed="rId3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3" name="Google Shape;503;p19"/>
          <p:cNvSpPr/>
          <p:nvPr/>
        </p:nvSpPr>
        <p:spPr>
          <a:xfrm>
            <a:off x="5757239" y="6370450"/>
            <a:ext cx="153151" cy="182600"/>
          </a:xfrm>
          <a:prstGeom prst="rect">
            <a:avLst/>
          </a:prstGeom>
          <a:blipFill rotWithShape="1">
            <a:blip r:embed="rId3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4" name="Google Shape;504;p19"/>
          <p:cNvSpPr/>
          <p:nvPr/>
        </p:nvSpPr>
        <p:spPr>
          <a:xfrm>
            <a:off x="6065765" y="6420736"/>
            <a:ext cx="153560" cy="175158"/>
          </a:xfrm>
          <a:prstGeom prst="rect">
            <a:avLst/>
          </a:prstGeom>
          <a:blipFill rotWithShape="1">
            <a:blip r:embed="rId3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5" name="Google Shape;505;p19"/>
          <p:cNvSpPr/>
          <p:nvPr/>
        </p:nvSpPr>
        <p:spPr>
          <a:xfrm>
            <a:off x="6375407" y="6439417"/>
            <a:ext cx="158616" cy="165849"/>
          </a:xfrm>
          <a:prstGeom prst="rect">
            <a:avLst/>
          </a:prstGeom>
          <a:blipFill rotWithShape="1">
            <a:blip r:embed="rId3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6" name="Google Shape;506;p19"/>
          <p:cNvSpPr/>
          <p:nvPr/>
        </p:nvSpPr>
        <p:spPr>
          <a:xfrm>
            <a:off x="6685903" y="6425019"/>
            <a:ext cx="163400" cy="159473"/>
          </a:xfrm>
          <a:prstGeom prst="rect">
            <a:avLst/>
          </a:prstGeom>
          <a:blipFill rotWithShape="1">
            <a:blip r:embed="rId3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7" name="Google Shape;507;p19"/>
          <p:cNvSpPr/>
          <p:nvPr/>
        </p:nvSpPr>
        <p:spPr>
          <a:xfrm>
            <a:off x="6993861" y="6377463"/>
            <a:ext cx="169886" cy="158285"/>
          </a:xfrm>
          <a:prstGeom prst="rect">
            <a:avLst/>
          </a:prstGeom>
          <a:blipFill rotWithShape="1">
            <a:blip r:embed="rId3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8" name="Google Shape;508;p19"/>
          <p:cNvSpPr/>
          <p:nvPr/>
        </p:nvSpPr>
        <p:spPr>
          <a:xfrm>
            <a:off x="7295898" y="6296986"/>
            <a:ext cx="176337" cy="157130"/>
          </a:xfrm>
          <a:prstGeom prst="rect">
            <a:avLst/>
          </a:prstGeom>
          <a:blipFill rotWithShape="1">
            <a:blip r:embed="rId3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9" name="Google Shape;509;p19"/>
          <p:cNvSpPr/>
          <p:nvPr/>
        </p:nvSpPr>
        <p:spPr>
          <a:xfrm>
            <a:off x="7588725" y="6185419"/>
            <a:ext cx="180836" cy="155067"/>
          </a:xfrm>
          <a:prstGeom prst="rect">
            <a:avLst/>
          </a:prstGeom>
          <a:blipFill rotWithShape="1">
            <a:blip r:embed="rId3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0" name="Google Shape;510;p19"/>
          <p:cNvSpPr/>
          <p:nvPr/>
        </p:nvSpPr>
        <p:spPr>
          <a:xfrm>
            <a:off x="7865551" y="6044191"/>
            <a:ext cx="186931" cy="151919"/>
          </a:xfrm>
          <a:prstGeom prst="rect">
            <a:avLst/>
          </a:prstGeom>
          <a:blipFill rotWithShape="1">
            <a:blip r:embed="rId3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1" name="Google Shape;511;p19"/>
          <p:cNvSpPr/>
          <p:nvPr/>
        </p:nvSpPr>
        <p:spPr>
          <a:xfrm>
            <a:off x="8124584" y="5873319"/>
            <a:ext cx="193306" cy="149261"/>
          </a:xfrm>
          <a:prstGeom prst="rect">
            <a:avLst/>
          </a:prstGeom>
          <a:blipFill rotWithShape="1">
            <a:blip r:embed="rId3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2" name="Google Shape;512;p19"/>
          <p:cNvSpPr/>
          <p:nvPr/>
        </p:nvSpPr>
        <p:spPr>
          <a:xfrm>
            <a:off x="8365256" y="5676829"/>
            <a:ext cx="197636" cy="144957"/>
          </a:xfrm>
          <a:prstGeom prst="rect">
            <a:avLst/>
          </a:prstGeom>
          <a:blipFill rotWithShape="1">
            <a:blip r:embed="rId4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3" name="Google Shape;513;p19"/>
          <p:cNvSpPr/>
          <p:nvPr/>
        </p:nvSpPr>
        <p:spPr>
          <a:xfrm>
            <a:off x="8584848" y="5456859"/>
            <a:ext cx="199919" cy="144247"/>
          </a:xfrm>
          <a:prstGeom prst="rect">
            <a:avLst/>
          </a:prstGeom>
          <a:blipFill rotWithShape="1">
            <a:blip r:embed="rId4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4" name="Google Shape;514;p19"/>
          <p:cNvSpPr/>
          <p:nvPr/>
        </p:nvSpPr>
        <p:spPr>
          <a:xfrm>
            <a:off x="8781065" y="5213304"/>
            <a:ext cx="200050" cy="146357"/>
          </a:xfrm>
          <a:prstGeom prst="rect">
            <a:avLst/>
          </a:prstGeom>
          <a:blipFill rotWithShape="1">
            <a:blip r:embed="rId4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5" name="Google Shape;515;p19"/>
          <p:cNvSpPr/>
          <p:nvPr/>
        </p:nvSpPr>
        <p:spPr>
          <a:xfrm>
            <a:off x="8951845" y="4950879"/>
            <a:ext cx="197942" cy="149356"/>
          </a:xfrm>
          <a:prstGeom prst="rect">
            <a:avLst/>
          </a:prstGeom>
          <a:blipFill rotWithShape="1">
            <a:blip r:embed="rId4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6" name="Google Shape;516;p19"/>
          <p:cNvSpPr/>
          <p:nvPr/>
        </p:nvSpPr>
        <p:spPr>
          <a:xfrm>
            <a:off x="9095145" y="4672929"/>
            <a:ext cx="193763" cy="150729"/>
          </a:xfrm>
          <a:prstGeom prst="rect">
            <a:avLst/>
          </a:prstGeom>
          <a:blipFill rotWithShape="1">
            <a:blip r:embed="rId4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7" name="Google Shape;517;p19"/>
          <p:cNvSpPr/>
          <p:nvPr/>
        </p:nvSpPr>
        <p:spPr>
          <a:xfrm>
            <a:off x="9208837" y="4381144"/>
            <a:ext cx="188150" cy="151809"/>
          </a:xfrm>
          <a:prstGeom prst="rect">
            <a:avLst/>
          </a:prstGeom>
          <a:blipFill rotWithShape="1">
            <a:blip r:embed="rId4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8" name="Google Shape;518;p19"/>
          <p:cNvSpPr/>
          <p:nvPr/>
        </p:nvSpPr>
        <p:spPr>
          <a:xfrm>
            <a:off x="9290209" y="4078159"/>
            <a:ext cx="182600" cy="153151"/>
          </a:xfrm>
          <a:prstGeom prst="rect">
            <a:avLst/>
          </a:prstGeom>
          <a:blipFill rotWithShape="1">
            <a:blip r:embed="rId4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9" name="Google Shape;519;p19"/>
          <p:cNvSpPr/>
          <p:nvPr/>
        </p:nvSpPr>
        <p:spPr>
          <a:xfrm>
            <a:off x="9340497" y="3769225"/>
            <a:ext cx="175158" cy="153560"/>
          </a:xfrm>
          <a:prstGeom prst="rect">
            <a:avLst/>
          </a:prstGeom>
          <a:blipFill rotWithShape="1">
            <a:blip r:embed="rId4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0" name="Google Shape;520;p19"/>
          <p:cNvSpPr/>
          <p:nvPr/>
        </p:nvSpPr>
        <p:spPr>
          <a:xfrm>
            <a:off x="9359177" y="3454526"/>
            <a:ext cx="165849" cy="158616"/>
          </a:xfrm>
          <a:prstGeom prst="rect">
            <a:avLst/>
          </a:prstGeom>
          <a:blipFill rotWithShape="1">
            <a:blip r:embed="rId4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1" name="Google Shape;521;p19"/>
          <p:cNvSpPr/>
          <p:nvPr/>
        </p:nvSpPr>
        <p:spPr>
          <a:xfrm>
            <a:off x="9344779" y="3139246"/>
            <a:ext cx="159473" cy="163400"/>
          </a:xfrm>
          <a:prstGeom prst="rect">
            <a:avLst/>
          </a:prstGeom>
          <a:blipFill rotWithShape="1">
            <a:blip r:embed="rId4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2" name="Google Shape;522;p19"/>
          <p:cNvSpPr/>
          <p:nvPr/>
        </p:nvSpPr>
        <p:spPr>
          <a:xfrm>
            <a:off x="9297223" y="2824803"/>
            <a:ext cx="158285" cy="169886"/>
          </a:xfrm>
          <a:prstGeom prst="rect">
            <a:avLst/>
          </a:prstGeom>
          <a:blipFill rotWithShape="1">
            <a:blip r:embed="rId5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3" name="Google Shape;523;p19"/>
          <p:cNvSpPr/>
          <p:nvPr/>
        </p:nvSpPr>
        <p:spPr>
          <a:xfrm>
            <a:off x="9216746" y="2516314"/>
            <a:ext cx="157130" cy="176332"/>
          </a:xfrm>
          <a:prstGeom prst="rect">
            <a:avLst/>
          </a:prstGeom>
          <a:blipFill rotWithShape="1">
            <a:blip r:embed="rId5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4" name="Google Shape;524;p19"/>
          <p:cNvSpPr/>
          <p:nvPr/>
        </p:nvSpPr>
        <p:spPr>
          <a:xfrm>
            <a:off x="9105175" y="2218988"/>
            <a:ext cx="155071" cy="180836"/>
          </a:xfrm>
          <a:prstGeom prst="rect">
            <a:avLst/>
          </a:prstGeom>
          <a:blipFill rotWithShape="1">
            <a:blip r:embed="rId5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5" name="Google Shape;525;p19"/>
          <p:cNvSpPr/>
          <p:nvPr/>
        </p:nvSpPr>
        <p:spPr>
          <a:xfrm>
            <a:off x="8963951" y="1936068"/>
            <a:ext cx="151919" cy="186931"/>
          </a:xfrm>
          <a:prstGeom prst="rect">
            <a:avLst/>
          </a:prstGeom>
          <a:blipFill rotWithShape="1">
            <a:blip r:embed="rId5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6" name="Google Shape;526;p19"/>
          <p:cNvSpPr/>
          <p:nvPr/>
        </p:nvSpPr>
        <p:spPr>
          <a:xfrm>
            <a:off x="8793080" y="1670659"/>
            <a:ext cx="149261" cy="193306"/>
          </a:xfrm>
          <a:prstGeom prst="rect">
            <a:avLst/>
          </a:prstGeom>
          <a:blipFill rotWithShape="1">
            <a:blip r:embed="rId5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7" name="Google Shape;527;p19"/>
          <p:cNvSpPr/>
          <p:nvPr/>
        </p:nvSpPr>
        <p:spPr>
          <a:xfrm>
            <a:off x="8596590" y="1425657"/>
            <a:ext cx="144957" cy="197726"/>
          </a:xfrm>
          <a:prstGeom prst="rect">
            <a:avLst/>
          </a:prstGeom>
          <a:blipFill rotWithShape="1">
            <a:blip r:embed="rId5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8" name="Google Shape;528;p19"/>
          <p:cNvSpPr/>
          <p:nvPr/>
        </p:nvSpPr>
        <p:spPr>
          <a:xfrm>
            <a:off x="8376619" y="1203782"/>
            <a:ext cx="144247" cy="199974"/>
          </a:xfrm>
          <a:prstGeom prst="rect">
            <a:avLst/>
          </a:prstGeom>
          <a:blipFill rotWithShape="1">
            <a:blip r:embed="rId5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19"/>
          <p:cNvSpPr/>
          <p:nvPr/>
        </p:nvSpPr>
        <p:spPr>
          <a:xfrm>
            <a:off x="8133066" y="1007433"/>
            <a:ext cx="146360" cy="200050"/>
          </a:xfrm>
          <a:prstGeom prst="rect">
            <a:avLst/>
          </a:prstGeom>
          <a:blipFill rotWithShape="1">
            <a:blip r:embed="rId5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19"/>
          <p:cNvSpPr/>
          <p:nvPr/>
        </p:nvSpPr>
        <p:spPr>
          <a:xfrm>
            <a:off x="7870639" y="838763"/>
            <a:ext cx="149356" cy="197942"/>
          </a:xfrm>
          <a:prstGeom prst="rect">
            <a:avLst/>
          </a:prstGeom>
          <a:blipFill rotWithShape="1">
            <a:blip r:embed="rId5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p19"/>
          <p:cNvSpPr/>
          <p:nvPr/>
        </p:nvSpPr>
        <p:spPr>
          <a:xfrm>
            <a:off x="7592690" y="699641"/>
            <a:ext cx="150726" cy="193763"/>
          </a:xfrm>
          <a:prstGeom prst="rect">
            <a:avLst/>
          </a:prstGeom>
          <a:blipFill rotWithShape="1">
            <a:blip r:embed="rId5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2" name="Google Shape;532;p19"/>
          <p:cNvSpPr/>
          <p:nvPr/>
        </p:nvSpPr>
        <p:spPr>
          <a:xfrm>
            <a:off x="7300906" y="591563"/>
            <a:ext cx="151809" cy="188150"/>
          </a:xfrm>
          <a:prstGeom prst="rect">
            <a:avLst/>
          </a:prstGeom>
          <a:blipFill rotWithShape="1">
            <a:blip r:embed="rId6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3" name="Google Shape;533;p19"/>
          <p:cNvSpPr/>
          <p:nvPr/>
        </p:nvSpPr>
        <p:spPr>
          <a:xfrm>
            <a:off x="6997920" y="515739"/>
            <a:ext cx="153151" cy="182600"/>
          </a:xfrm>
          <a:prstGeom prst="rect">
            <a:avLst/>
          </a:prstGeom>
          <a:blipFill rotWithShape="1">
            <a:blip r:embed="rId6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4" name="Google Shape;534;p19"/>
          <p:cNvSpPr/>
          <p:nvPr/>
        </p:nvSpPr>
        <p:spPr>
          <a:xfrm>
            <a:off x="6688986" y="472894"/>
            <a:ext cx="153560" cy="175158"/>
          </a:xfrm>
          <a:prstGeom prst="rect">
            <a:avLst/>
          </a:prstGeom>
          <a:blipFill rotWithShape="1">
            <a:blip r:embed="rId6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 name="Oval 8">
            <a:extLst>
              <a:ext uri="{FF2B5EF4-FFF2-40B4-BE49-F238E27FC236}">
                <a16:creationId xmlns:a16="http://schemas.microsoft.com/office/drawing/2014/main" id="{7D8F8865-E14B-4B81-B569-30DC599D2DAF}"/>
              </a:ext>
            </a:extLst>
          </p:cNvPr>
          <p:cNvSpPr/>
          <p:nvPr/>
        </p:nvSpPr>
        <p:spPr>
          <a:xfrm>
            <a:off x="3359303" y="452523"/>
            <a:ext cx="6315920" cy="61786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6" name="Google Shape;536;p19"/>
          <p:cNvSpPr/>
          <p:nvPr/>
        </p:nvSpPr>
        <p:spPr>
          <a:xfrm>
            <a:off x="457200" y="457200"/>
            <a:ext cx="228600" cy="6400800"/>
          </a:xfrm>
          <a:custGeom>
            <a:avLst/>
            <a:gdLst/>
            <a:ahLst/>
            <a:cxnLst/>
            <a:rect l="l" t="t" r="r" b="b"/>
            <a:pathLst>
              <a:path w="228600" h="6400800" extrusionOk="0">
                <a:moveTo>
                  <a:pt x="0" y="6400800"/>
                </a:moveTo>
                <a:lnTo>
                  <a:pt x="228600" y="6400800"/>
                </a:lnTo>
                <a:lnTo>
                  <a:pt x="228600" y="0"/>
                </a:lnTo>
                <a:lnTo>
                  <a:pt x="0" y="0"/>
                </a:lnTo>
                <a:lnTo>
                  <a:pt x="0" y="6400800"/>
                </a:lnTo>
                <a:close/>
              </a:path>
            </a:pathLst>
          </a:custGeom>
          <a:solidFill>
            <a:srgbClr val="0073A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7" name="Google Shape;537;p19"/>
          <p:cNvSpPr/>
          <p:nvPr/>
        </p:nvSpPr>
        <p:spPr>
          <a:xfrm>
            <a:off x="449287" y="7123132"/>
            <a:ext cx="9152255" cy="0"/>
          </a:xfrm>
          <a:custGeom>
            <a:avLst/>
            <a:gdLst/>
            <a:ahLst/>
            <a:cxnLst/>
            <a:rect l="l" t="t" r="r" b="b"/>
            <a:pathLst>
              <a:path w="9152255" h="120000" extrusionOk="0">
                <a:moveTo>
                  <a:pt x="0" y="0"/>
                </a:moveTo>
                <a:lnTo>
                  <a:pt x="9151912" y="0"/>
                </a:lnTo>
              </a:path>
            </a:pathLst>
          </a:custGeom>
          <a:noFill/>
          <a:ln w="524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8" name="Google Shape;538;p19"/>
          <p:cNvSpPr/>
          <p:nvPr/>
        </p:nvSpPr>
        <p:spPr>
          <a:xfrm>
            <a:off x="449287" y="6981126"/>
            <a:ext cx="9152255" cy="0"/>
          </a:xfrm>
          <a:custGeom>
            <a:avLst/>
            <a:gdLst/>
            <a:ahLst/>
            <a:cxnLst/>
            <a:rect l="l" t="t" r="r" b="b"/>
            <a:pathLst>
              <a:path w="9152255" h="120000" extrusionOk="0">
                <a:moveTo>
                  <a:pt x="0" y="0"/>
                </a:moveTo>
                <a:lnTo>
                  <a:pt x="9151912" y="0"/>
                </a:lnTo>
              </a:path>
            </a:pathLst>
          </a:custGeom>
          <a:noFill/>
          <a:ln w="52400" cap="flat" cmpd="sng">
            <a:solidFill>
              <a:srgbClr val="0073A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9" name="Google Shape;539;p19"/>
          <p:cNvSpPr txBox="1"/>
          <p:nvPr/>
        </p:nvSpPr>
        <p:spPr>
          <a:xfrm>
            <a:off x="1448328" y="2504000"/>
            <a:ext cx="7029324" cy="2356310"/>
          </a:xfrm>
          <a:prstGeom prst="rect">
            <a:avLst/>
          </a:prstGeom>
          <a:noFill/>
          <a:ln>
            <a:noFill/>
          </a:ln>
        </p:spPr>
        <p:txBody>
          <a:bodyPr spcFirstLastPara="1" wrap="square" lIns="0" tIns="33000" rIns="0" bIns="0" anchor="t" anchorCtr="0">
            <a:noAutofit/>
          </a:bodyPr>
          <a:lstStyle/>
          <a:p>
            <a:pPr marL="412750" marR="428625" lvl="0" indent="0" algn="ctr" rtl="0">
              <a:lnSpc>
                <a:spcPct val="122000"/>
              </a:lnSpc>
              <a:spcBef>
                <a:spcPts val="360"/>
              </a:spcBef>
              <a:spcAft>
                <a:spcPts val="0"/>
              </a:spcAft>
              <a:buNone/>
            </a:pPr>
            <a:br>
              <a:rPr lang="en-US" sz="1800" dirty="0">
                <a:solidFill>
                  <a:srgbClr val="808285"/>
                </a:solidFill>
                <a:latin typeface="Calibri" panose="020F0502020204030204" pitchFamily="34" charset="0"/>
                <a:ea typeface="Verdana"/>
                <a:cs typeface="Calibri" panose="020F0502020204030204" pitchFamily="34" charset="0"/>
                <a:sym typeface="Verdana"/>
              </a:rPr>
            </a:br>
            <a:r>
              <a:rPr lang="en-US" sz="1800" dirty="0">
                <a:solidFill>
                  <a:srgbClr val="6CB33F"/>
                </a:solidFill>
                <a:latin typeface="Calibri" panose="020F0502020204030204" pitchFamily="34" charset="0"/>
                <a:ea typeface="Verdana"/>
                <a:cs typeface="Calibri" panose="020F0502020204030204" pitchFamily="34" charset="0"/>
                <a:sym typeface="Verdana"/>
              </a:rPr>
              <a:t>Jason Lutz –</a:t>
            </a:r>
            <a:r>
              <a:rPr lang="en-US" sz="1800" dirty="0">
                <a:solidFill>
                  <a:srgbClr val="808285"/>
                </a:solidFill>
                <a:latin typeface="Calibri" panose="020F0502020204030204" pitchFamily="34" charset="0"/>
                <a:ea typeface="Verdana"/>
                <a:cs typeface="Calibri" panose="020F0502020204030204" pitchFamily="34" charset="0"/>
                <a:sym typeface="Verdana"/>
              </a:rPr>
              <a:t> </a:t>
            </a:r>
            <a:r>
              <a:rPr lang="en-US" sz="1800" u="sng" dirty="0">
                <a:solidFill>
                  <a:schemeClr val="hlink"/>
                </a:solidFill>
                <a:latin typeface="Calibri" panose="020F0502020204030204" pitchFamily="34" charset="0"/>
                <a:ea typeface="Verdana"/>
                <a:cs typeface="Calibri" panose="020F0502020204030204" pitchFamily="34" charset="0"/>
                <a:sym typeface="Verdana"/>
              </a:rPr>
              <a:t>ja</a:t>
            </a:r>
            <a:r>
              <a:rPr lang="en-US" sz="1800" u="sng" dirty="0">
                <a:solidFill>
                  <a:schemeClr val="hlink"/>
                </a:solidFill>
                <a:latin typeface="Calibri" panose="020F0502020204030204" pitchFamily="34" charset="0"/>
                <a:ea typeface="Verdana"/>
                <a:cs typeface="Calibri" panose="020F0502020204030204" pitchFamily="34" charset="0"/>
                <a:sym typeface="Verdana"/>
                <a:hlinkClick r:id="rId63"/>
              </a:rPr>
              <a:t>son@agri-pulse.com </a:t>
            </a:r>
            <a:r>
              <a:rPr lang="en-US" sz="1800" dirty="0">
                <a:solidFill>
                  <a:srgbClr val="808285"/>
                </a:solidFill>
                <a:latin typeface="Calibri" panose="020F0502020204030204" pitchFamily="34" charset="0"/>
                <a:ea typeface="Verdana"/>
                <a:cs typeface="Calibri" panose="020F0502020204030204" pitchFamily="34" charset="0"/>
                <a:sym typeface="Verdana"/>
              </a:rPr>
              <a:t> </a:t>
            </a:r>
            <a:br>
              <a:rPr lang="en-US" sz="1800" dirty="0">
                <a:solidFill>
                  <a:srgbClr val="808285"/>
                </a:solidFill>
                <a:latin typeface="Calibri" panose="020F0502020204030204" pitchFamily="34" charset="0"/>
                <a:ea typeface="Verdana"/>
                <a:cs typeface="Calibri" panose="020F0502020204030204" pitchFamily="34" charset="0"/>
                <a:sym typeface="Verdana"/>
              </a:rPr>
            </a:br>
            <a:r>
              <a:rPr lang="en-US" sz="1800" dirty="0">
                <a:solidFill>
                  <a:srgbClr val="6CB33F"/>
                </a:solidFill>
                <a:latin typeface="Calibri" panose="020F0502020204030204" pitchFamily="34" charset="0"/>
                <a:ea typeface="Verdana"/>
                <a:cs typeface="Calibri" panose="020F0502020204030204" pitchFamily="34" charset="0"/>
                <a:sym typeface="Verdana"/>
              </a:rPr>
              <a:t>Tom Davis –</a:t>
            </a:r>
            <a:r>
              <a:rPr lang="en-US" sz="1800" dirty="0">
                <a:solidFill>
                  <a:srgbClr val="808285"/>
                </a:solidFill>
                <a:latin typeface="Calibri" panose="020F0502020204030204" pitchFamily="34" charset="0"/>
                <a:ea typeface="Verdana"/>
                <a:cs typeface="Calibri" panose="020F0502020204030204" pitchFamily="34" charset="0"/>
                <a:sym typeface="Verdana"/>
              </a:rPr>
              <a:t> </a:t>
            </a:r>
            <a:r>
              <a:rPr lang="en-US" sz="1800" u="sng" dirty="0">
                <a:solidFill>
                  <a:schemeClr val="hlink"/>
                </a:solidFill>
                <a:latin typeface="Calibri" panose="020F0502020204030204" pitchFamily="34" charset="0"/>
                <a:ea typeface="Verdana"/>
                <a:cs typeface="Calibri" panose="020F0502020204030204" pitchFamily="34" charset="0"/>
                <a:sym typeface="Verdana"/>
                <a:hlinkClick r:id="rId64"/>
              </a:rPr>
              <a:t>tomdavisrmg@outlook.com</a:t>
            </a:r>
            <a:endParaRPr lang="en-US" sz="1800" u="sng" dirty="0">
              <a:solidFill>
                <a:schemeClr val="hlink"/>
              </a:solidFill>
              <a:latin typeface="Calibri" panose="020F0502020204030204" pitchFamily="34" charset="0"/>
              <a:ea typeface="Verdana"/>
              <a:cs typeface="Calibri" panose="020F0502020204030204" pitchFamily="34" charset="0"/>
              <a:sym typeface="Verdana"/>
            </a:endParaRPr>
          </a:p>
          <a:p>
            <a:pPr marL="412750" marR="428625" lvl="0" algn="ctr">
              <a:lnSpc>
                <a:spcPct val="122000"/>
              </a:lnSpc>
              <a:spcBef>
                <a:spcPts val="360"/>
              </a:spcBef>
            </a:pPr>
            <a:r>
              <a:rPr lang="en-US" sz="1800" dirty="0">
                <a:solidFill>
                  <a:srgbClr val="6CB33F"/>
                </a:solidFill>
                <a:latin typeface="Calibri" panose="020F0502020204030204" pitchFamily="34" charset="0"/>
                <a:ea typeface="Verdana"/>
                <a:cs typeface="Calibri" panose="020F0502020204030204" pitchFamily="34" charset="0"/>
                <a:sym typeface="Verdana"/>
              </a:rPr>
              <a:t>Allan Johnson –</a:t>
            </a:r>
            <a:r>
              <a:rPr lang="en-US" sz="1800" dirty="0">
                <a:solidFill>
                  <a:srgbClr val="808285"/>
                </a:solidFill>
                <a:latin typeface="Calibri" panose="020F0502020204030204" pitchFamily="34" charset="0"/>
                <a:ea typeface="Verdana"/>
                <a:cs typeface="Calibri" panose="020F0502020204030204" pitchFamily="34" charset="0"/>
                <a:sym typeface="Verdana"/>
              </a:rPr>
              <a:t> </a:t>
            </a:r>
            <a:r>
              <a:rPr lang="en-US" sz="1800" u="sng" dirty="0">
                <a:solidFill>
                  <a:schemeClr val="hlink"/>
                </a:solidFill>
                <a:latin typeface="Calibri" panose="020F0502020204030204" pitchFamily="34" charset="0"/>
                <a:ea typeface="Verdana"/>
                <a:cs typeface="Calibri" panose="020F0502020204030204" pitchFamily="34" charset="0"/>
                <a:sym typeface="Verdana"/>
              </a:rPr>
              <a:t>a</a:t>
            </a:r>
            <a:r>
              <a:rPr lang="en-US" sz="1800" u="sng" dirty="0">
                <a:solidFill>
                  <a:schemeClr val="hlink"/>
                </a:solidFill>
                <a:latin typeface="Calibri" panose="020F0502020204030204" pitchFamily="34" charset="0"/>
                <a:ea typeface="Verdana"/>
                <a:cs typeface="Calibri" panose="020F0502020204030204" pitchFamily="34" charset="0"/>
                <a:sym typeface="Verdana"/>
                <a:hlinkClick r:id="rId65"/>
              </a:rPr>
              <a:t>llan@agri-pulse.com </a:t>
            </a:r>
            <a:endParaRPr lang="en-US" sz="1800" u="sng" dirty="0">
              <a:solidFill>
                <a:schemeClr val="hlink"/>
              </a:solidFill>
              <a:latin typeface="Calibri" panose="020F0502020204030204" pitchFamily="34" charset="0"/>
              <a:ea typeface="Verdana"/>
              <a:cs typeface="Calibri" panose="020F0502020204030204" pitchFamily="34" charset="0"/>
              <a:sym typeface="Verdana"/>
            </a:endParaRPr>
          </a:p>
          <a:p>
            <a:pPr marL="412750" marR="428625" algn="ctr">
              <a:lnSpc>
                <a:spcPct val="122000"/>
              </a:lnSpc>
              <a:spcBef>
                <a:spcPts val="360"/>
              </a:spcBef>
            </a:pPr>
            <a:r>
              <a:rPr lang="en-US" sz="1800" dirty="0">
                <a:solidFill>
                  <a:srgbClr val="6CB33F"/>
                </a:solidFill>
                <a:latin typeface="Calibri" panose="020F0502020204030204" pitchFamily="34" charset="0"/>
                <a:ea typeface="Verdana"/>
                <a:cs typeface="Calibri" panose="020F0502020204030204" pitchFamily="34" charset="0"/>
                <a:sym typeface="Verdana"/>
              </a:rPr>
              <a:t>Hannah Fonseca  –</a:t>
            </a:r>
            <a:r>
              <a:rPr lang="en-US" sz="1800" dirty="0">
                <a:solidFill>
                  <a:srgbClr val="808285"/>
                </a:solidFill>
                <a:latin typeface="Calibri" panose="020F0502020204030204" pitchFamily="34" charset="0"/>
                <a:ea typeface="Verdana"/>
                <a:cs typeface="Calibri" panose="020F0502020204030204" pitchFamily="34" charset="0"/>
                <a:sym typeface="Verdana"/>
              </a:rPr>
              <a:t> </a:t>
            </a:r>
            <a:r>
              <a:rPr lang="en-US" sz="1800" u="sng" dirty="0">
                <a:solidFill>
                  <a:schemeClr val="hlink"/>
                </a:solidFill>
                <a:latin typeface="Calibri" panose="020F0502020204030204" pitchFamily="34" charset="0"/>
                <a:ea typeface="Verdana"/>
                <a:cs typeface="Calibri" panose="020F0502020204030204" pitchFamily="34" charset="0"/>
                <a:sym typeface="Verdana"/>
              </a:rPr>
              <a:t>hannah</a:t>
            </a:r>
            <a:r>
              <a:rPr lang="en-US" sz="1800" u="sng" dirty="0">
                <a:solidFill>
                  <a:schemeClr val="hlink"/>
                </a:solidFill>
                <a:latin typeface="Calibri" panose="020F0502020204030204" pitchFamily="34" charset="0"/>
                <a:ea typeface="Verdana"/>
                <a:cs typeface="Calibri" panose="020F0502020204030204" pitchFamily="34" charset="0"/>
                <a:sym typeface="Verdana"/>
                <a:hlinkClick r:id="rId65"/>
              </a:rPr>
              <a:t>@agri-pulse.com </a:t>
            </a:r>
            <a:endParaRPr lang="en-US" sz="1800" u="sng" dirty="0">
              <a:solidFill>
                <a:schemeClr val="hlink"/>
              </a:solidFill>
              <a:latin typeface="Calibri" panose="020F0502020204030204" pitchFamily="34" charset="0"/>
              <a:ea typeface="Verdana"/>
              <a:cs typeface="Calibri" panose="020F0502020204030204" pitchFamily="34" charset="0"/>
              <a:sym typeface="Verdana"/>
            </a:endParaRPr>
          </a:p>
          <a:p>
            <a:pPr marL="412750" marR="428625" lvl="0" algn="ctr">
              <a:lnSpc>
                <a:spcPct val="122000"/>
              </a:lnSpc>
              <a:spcBef>
                <a:spcPts val="360"/>
              </a:spcBef>
            </a:pPr>
            <a:r>
              <a:rPr lang="en-US" sz="1800" dirty="0">
                <a:solidFill>
                  <a:srgbClr val="6CB33F"/>
                </a:solidFill>
                <a:latin typeface="Calibri" panose="020F0502020204030204" pitchFamily="34" charset="0"/>
                <a:ea typeface="Verdana"/>
                <a:cs typeface="Calibri" panose="020F0502020204030204" pitchFamily="34" charset="0"/>
                <a:sym typeface="Verdana"/>
              </a:rPr>
              <a:t>Agri-Pulse West: </a:t>
            </a:r>
            <a:br>
              <a:rPr lang="en-US" sz="1800" dirty="0">
                <a:solidFill>
                  <a:srgbClr val="6CB33F"/>
                </a:solidFill>
                <a:latin typeface="Calibri" panose="020F0502020204030204" pitchFamily="34" charset="0"/>
                <a:ea typeface="Verdana"/>
                <a:cs typeface="Calibri" panose="020F0502020204030204" pitchFamily="34" charset="0"/>
                <a:sym typeface="Verdana"/>
              </a:rPr>
            </a:br>
            <a:r>
              <a:rPr lang="en-US" sz="1800" dirty="0">
                <a:solidFill>
                  <a:srgbClr val="6CB33F"/>
                </a:solidFill>
                <a:latin typeface="Calibri" panose="020F0502020204030204" pitchFamily="34" charset="0"/>
                <a:ea typeface="Verdana"/>
                <a:cs typeface="Calibri" panose="020F0502020204030204" pitchFamily="34" charset="0"/>
                <a:sym typeface="Verdana"/>
              </a:rPr>
              <a:t>Burke Kennedy – </a:t>
            </a:r>
            <a:r>
              <a:rPr lang="en-US" sz="1800" u="sng" dirty="0">
                <a:solidFill>
                  <a:schemeClr val="hlink"/>
                </a:solidFill>
                <a:latin typeface="Calibri" panose="020F0502020204030204" pitchFamily="34" charset="0"/>
                <a:ea typeface="Verdana"/>
                <a:cs typeface="Calibri" panose="020F0502020204030204" pitchFamily="34" charset="0"/>
                <a:sym typeface="Verdana"/>
              </a:rPr>
              <a:t>burke@agri-pulse.com</a:t>
            </a:r>
            <a:br>
              <a:rPr lang="en-US" sz="1800" dirty="0">
                <a:solidFill>
                  <a:srgbClr val="808285"/>
                </a:solidFill>
                <a:latin typeface="Calibri" panose="020F0502020204030204" pitchFamily="34" charset="0"/>
                <a:ea typeface="Verdana"/>
                <a:cs typeface="Calibri" panose="020F0502020204030204" pitchFamily="34" charset="0"/>
                <a:sym typeface="Verdana"/>
              </a:rPr>
            </a:br>
            <a:endPar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12700" marR="5080" lvl="0" algn="ctr">
              <a:lnSpc>
                <a:spcPct val="112500"/>
              </a:lnSpc>
            </a:pPr>
            <a:r>
              <a:rPr lang="en-US" sz="18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For subscription information, contact:</a:t>
            </a:r>
            <a:endParaRPr lang="en-US" sz="1800" dirty="0">
              <a:solidFill>
                <a:srgbClr val="808285"/>
              </a:solidFill>
              <a:latin typeface="Calibri" panose="020F0502020204030204" pitchFamily="34" charset="0"/>
              <a:ea typeface="Verdana"/>
              <a:cs typeface="Calibri" panose="020F0502020204030204" pitchFamily="34" charset="0"/>
              <a:sym typeface="Verdana"/>
            </a:endParaRPr>
          </a:p>
          <a:p>
            <a:pPr marL="12700" marR="5080" lvl="0" algn="ctr">
              <a:lnSpc>
                <a:spcPct val="112500"/>
              </a:lnSpc>
            </a:pPr>
            <a:r>
              <a:rPr lang="en-US" sz="1800" dirty="0">
                <a:solidFill>
                  <a:srgbClr val="6CB33F"/>
                </a:solidFill>
                <a:latin typeface="Calibri" panose="020F0502020204030204" pitchFamily="34" charset="0"/>
                <a:ea typeface="Verdana"/>
                <a:cs typeface="Calibri" panose="020F0502020204030204" pitchFamily="34" charset="0"/>
                <a:sym typeface="Verdana"/>
              </a:rPr>
              <a:t>Paige Dye – </a:t>
            </a:r>
            <a:r>
              <a:rPr lang="en-US" sz="1800" dirty="0">
                <a:solidFill>
                  <a:srgbClr val="6CB33F"/>
                </a:solidFill>
                <a:latin typeface="Calibri" panose="020F0502020204030204" pitchFamily="34" charset="0"/>
                <a:ea typeface="Verdana"/>
                <a:cs typeface="Calibri" panose="020F0502020204030204" pitchFamily="34" charset="0"/>
                <a:sym typeface="Verdana"/>
                <a:hlinkClick r:id="rId66"/>
              </a:rPr>
              <a:t>paige@agri-pulse.com</a:t>
            </a:r>
            <a:endParaRPr lang="en-US" sz="1800" dirty="0">
              <a:solidFill>
                <a:srgbClr val="6CB33F"/>
              </a:solidFill>
              <a:latin typeface="Calibri" panose="020F0502020204030204" pitchFamily="34" charset="0"/>
              <a:ea typeface="Verdana"/>
              <a:cs typeface="Calibri" panose="020F0502020204030204" pitchFamily="34" charset="0"/>
              <a:sym typeface="Verdana"/>
            </a:endParaRPr>
          </a:p>
          <a:p>
            <a:pPr marL="12700" marR="5080" lvl="0" algn="ctr">
              <a:lnSpc>
                <a:spcPct val="112500"/>
              </a:lnSpc>
            </a:pPr>
            <a:endParaRPr lang="en-US" sz="1800" dirty="0">
              <a:solidFill>
                <a:schemeClr val="dk1"/>
              </a:solidFill>
              <a:latin typeface="Calibri" panose="020F0502020204030204" pitchFamily="34" charset="0"/>
              <a:ea typeface="Verdana"/>
              <a:cs typeface="Calibri" panose="020F0502020204030204" pitchFamily="34" charset="0"/>
              <a:sym typeface="Verdana"/>
            </a:endParaRPr>
          </a:p>
          <a:p>
            <a:pPr marL="12700" marR="5080" lvl="0" algn="ctr">
              <a:lnSpc>
                <a:spcPct val="112500"/>
              </a:lnSpc>
            </a:pP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(573) 873-0800</a:t>
            </a:r>
            <a:r>
              <a:rPr lang="en-US" sz="1800" dirty="0">
                <a:solidFill>
                  <a:schemeClr val="tx1">
                    <a:lumMod val="50000"/>
                    <a:lumOff val="50000"/>
                  </a:schemeClr>
                </a:solidFill>
                <a:latin typeface="Calibri" panose="020F0502020204030204" pitchFamily="34" charset="0"/>
                <a:ea typeface="Verdana"/>
                <a:cs typeface="Calibri" panose="020F0502020204030204" pitchFamily="34" charset="0"/>
                <a:sym typeface="Verdana"/>
              </a:rPr>
              <a:t> </a:t>
            </a: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a:t>
            </a:r>
            <a:r>
              <a:rPr lang="en-US" sz="1800" dirty="0">
                <a:solidFill>
                  <a:srgbClr val="808285"/>
                </a:solidFill>
                <a:latin typeface="Calibri" panose="020F0502020204030204" pitchFamily="34" charset="0"/>
                <a:ea typeface="Verdana"/>
                <a:cs typeface="Calibri" panose="020F0502020204030204" pitchFamily="34" charset="0"/>
                <a:sym typeface="Verdana"/>
              </a:rPr>
              <a:t> </a:t>
            </a:r>
            <a:r>
              <a:rPr lang="en-US" sz="1800" u="sng" dirty="0">
                <a:solidFill>
                  <a:schemeClr val="hlink"/>
                </a:solidFill>
                <a:latin typeface="Calibri" panose="020F0502020204030204" pitchFamily="34" charset="0"/>
                <a:ea typeface="Verdana"/>
                <a:cs typeface="Calibri" panose="020F0502020204030204" pitchFamily="34" charset="0"/>
                <a:sym typeface="Verdana"/>
                <a:hlinkClick r:id="rId67"/>
              </a:rPr>
              <a:t>www.agri-pulse.com</a:t>
            </a:r>
            <a:endParaRPr sz="1800" dirty="0">
              <a:solidFill>
                <a:schemeClr val="dk1"/>
              </a:solidFill>
              <a:latin typeface="Calibri" panose="020F0502020204030204" pitchFamily="34" charset="0"/>
              <a:ea typeface="Verdana"/>
              <a:cs typeface="Calibri" panose="020F0502020204030204" pitchFamily="34" charset="0"/>
              <a:sym typeface="Verdana"/>
            </a:endParaRPr>
          </a:p>
        </p:txBody>
      </p:sp>
      <p:sp>
        <p:nvSpPr>
          <p:cNvPr id="544" name="Google Shape;544;p19"/>
          <p:cNvSpPr txBox="1">
            <a:spLocks noGrp="1"/>
          </p:cNvSpPr>
          <p:nvPr>
            <p:ph type="sldNum" idx="12"/>
          </p:nvPr>
        </p:nvSpPr>
        <p:spPr>
          <a:xfrm>
            <a:off x="449287" y="7356387"/>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18</a:t>
            </a:fld>
            <a:endParaRPr sz="1000" b="0" i="0" dirty="0">
              <a:solidFill>
                <a:schemeClr val="dk1"/>
              </a:solidFill>
              <a:latin typeface="Verdana"/>
              <a:ea typeface="Verdana"/>
              <a:cs typeface="Verdana"/>
              <a:sym typeface="Verdana"/>
            </a:endParaRPr>
          </a:p>
        </p:txBody>
      </p:sp>
      <p:sp>
        <p:nvSpPr>
          <p:cNvPr id="10" name="TextBox 9">
            <a:extLst>
              <a:ext uri="{FF2B5EF4-FFF2-40B4-BE49-F238E27FC236}">
                <a16:creationId xmlns:a16="http://schemas.microsoft.com/office/drawing/2014/main" id="{D8BF9F4D-6991-4002-9FC0-D70897C7E94D}"/>
              </a:ext>
            </a:extLst>
          </p:cNvPr>
          <p:cNvSpPr txBox="1"/>
          <p:nvPr/>
        </p:nvSpPr>
        <p:spPr>
          <a:xfrm>
            <a:off x="942530" y="1801633"/>
            <a:ext cx="8084983" cy="1200329"/>
          </a:xfrm>
          <a:prstGeom prst="rect">
            <a:avLst/>
          </a:prstGeom>
          <a:noFill/>
        </p:spPr>
        <p:txBody>
          <a:bodyPr wrap="square" rtlCol="0">
            <a:spAutoFit/>
          </a:bodyPr>
          <a:lstStyle/>
          <a:p>
            <a:pPr algn="ct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To reach agriculture’s premier policy makers and business leaders, put the Agri-Pulse family of information services to work for you.</a:t>
            </a:r>
          </a:p>
          <a:p>
            <a:pPr algn="ctr"/>
            <a:endParaRPr lang="en-US" sz="1800" dirty="0">
              <a:solidFill>
                <a:schemeClr val="tx1">
                  <a:lumMod val="75000"/>
                  <a:lumOff val="25000"/>
                </a:schemeClr>
              </a:solidFill>
              <a:latin typeface="Calibri" panose="020F0502020204030204" pitchFamily="34" charset="0"/>
              <a:cs typeface="Calibri" panose="020F0502020204030204" pitchFamily="34" charset="0"/>
            </a:endParaRPr>
          </a:p>
          <a:p>
            <a:pPr algn="ctr"/>
            <a:r>
              <a:rPr lang="en-US" sz="18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For marketing solutions, ideas and pricing, contact:</a:t>
            </a:r>
          </a:p>
        </p:txBody>
      </p:sp>
      <p:pic>
        <p:nvPicPr>
          <p:cNvPr id="74" name="Picture 73" descr="A picture containing text, clipart&#10;&#10;Description automatically generated">
            <a:extLst>
              <a:ext uri="{FF2B5EF4-FFF2-40B4-BE49-F238E27FC236}">
                <a16:creationId xmlns:a16="http://schemas.microsoft.com/office/drawing/2014/main" id="{89504A3C-4C49-4BDC-A8F6-7F13C641A2B1}"/>
              </a:ext>
            </a:extLst>
          </p:cNvPr>
          <p:cNvPicPr>
            <a:picLocks noChangeAspect="1"/>
          </p:cNvPicPr>
          <p:nvPr/>
        </p:nvPicPr>
        <p:blipFill>
          <a:blip r:embed="rId68"/>
          <a:stretch>
            <a:fillRect/>
          </a:stretch>
        </p:blipFill>
        <p:spPr>
          <a:xfrm>
            <a:off x="2886061" y="49535"/>
            <a:ext cx="3995268" cy="175209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49"/>
        <p:cNvGrpSpPr/>
        <p:nvPr/>
      </p:nvGrpSpPr>
      <p:grpSpPr>
        <a:xfrm>
          <a:off x="0" y="0"/>
          <a:ext cx="0" cy="0"/>
          <a:chOff x="0" y="0"/>
          <a:chExt cx="0" cy="0"/>
        </a:xfrm>
      </p:grpSpPr>
      <p:pic>
        <p:nvPicPr>
          <p:cNvPr id="124" name="Picture 123" descr="A picture containing text, clipart&#10;&#10;Description automatically generated">
            <a:extLst>
              <a:ext uri="{FF2B5EF4-FFF2-40B4-BE49-F238E27FC236}">
                <a16:creationId xmlns:a16="http://schemas.microsoft.com/office/drawing/2014/main" id="{14355832-E90E-44A3-B3FF-D318B8380E0E}"/>
              </a:ext>
            </a:extLst>
          </p:cNvPr>
          <p:cNvPicPr>
            <a:picLocks noChangeAspect="1"/>
          </p:cNvPicPr>
          <p:nvPr/>
        </p:nvPicPr>
        <p:blipFill rotWithShape="1">
          <a:blip r:embed="rId3"/>
          <a:srcRect t="4496" b="11066"/>
          <a:stretch/>
        </p:blipFill>
        <p:spPr>
          <a:xfrm>
            <a:off x="722526" y="0"/>
            <a:ext cx="3969067" cy="1469743"/>
          </a:xfrm>
          <a:prstGeom prst="rect">
            <a:avLst/>
          </a:prstGeom>
        </p:spPr>
      </p:pic>
      <p:sp>
        <p:nvSpPr>
          <p:cNvPr id="50" name="Google Shape;50;p7"/>
          <p:cNvSpPr/>
          <p:nvPr/>
        </p:nvSpPr>
        <p:spPr>
          <a:xfrm>
            <a:off x="6374256" y="463523"/>
            <a:ext cx="158616" cy="165849"/>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1" name="Google Shape;51;p7"/>
          <p:cNvSpPr/>
          <p:nvPr/>
        </p:nvSpPr>
        <p:spPr>
          <a:xfrm>
            <a:off x="6058975" y="484296"/>
            <a:ext cx="163400" cy="159473"/>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52" name="Google Shape;52;p7"/>
          <p:cNvSpPr/>
          <p:nvPr/>
        </p:nvSpPr>
        <p:spPr>
          <a:xfrm>
            <a:off x="5744533" y="533041"/>
            <a:ext cx="169886" cy="158285"/>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53;p7"/>
          <p:cNvSpPr/>
          <p:nvPr/>
        </p:nvSpPr>
        <p:spPr>
          <a:xfrm>
            <a:off x="5436044" y="614685"/>
            <a:ext cx="176330" cy="157119"/>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7" name="Google Shape;77;p7"/>
          <p:cNvSpPr/>
          <p:nvPr/>
        </p:nvSpPr>
        <p:spPr>
          <a:xfrm>
            <a:off x="5455565" y="6289075"/>
            <a:ext cx="151809" cy="188150"/>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8" name="Google Shape;78;p7"/>
          <p:cNvSpPr/>
          <p:nvPr/>
        </p:nvSpPr>
        <p:spPr>
          <a:xfrm>
            <a:off x="5757207" y="6370450"/>
            <a:ext cx="153151" cy="182600"/>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9" name="Google Shape;79;p7"/>
          <p:cNvSpPr/>
          <p:nvPr/>
        </p:nvSpPr>
        <p:spPr>
          <a:xfrm>
            <a:off x="6065733" y="6420736"/>
            <a:ext cx="153560" cy="175158"/>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80;p7"/>
          <p:cNvSpPr/>
          <p:nvPr/>
        </p:nvSpPr>
        <p:spPr>
          <a:xfrm>
            <a:off x="6375377" y="6439417"/>
            <a:ext cx="158616" cy="165849"/>
          </a:xfrm>
          <a:prstGeom prst="rect">
            <a:avLst/>
          </a:prstGeom>
          <a:blipFill rotWithShape="1">
            <a:blip r:embed="rId1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 name="Google Shape;81;p7"/>
          <p:cNvSpPr/>
          <p:nvPr/>
        </p:nvSpPr>
        <p:spPr>
          <a:xfrm>
            <a:off x="6685873" y="6425019"/>
            <a:ext cx="163400" cy="159473"/>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2" name="Google Shape;82;p7"/>
          <p:cNvSpPr/>
          <p:nvPr/>
        </p:nvSpPr>
        <p:spPr>
          <a:xfrm>
            <a:off x="6993829" y="6377463"/>
            <a:ext cx="169886" cy="158285"/>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83;p7"/>
          <p:cNvSpPr/>
          <p:nvPr/>
        </p:nvSpPr>
        <p:spPr>
          <a:xfrm>
            <a:off x="7295867" y="6296986"/>
            <a:ext cx="176337" cy="157130"/>
          </a:xfrm>
          <a:prstGeom prst="rect">
            <a:avLst/>
          </a:prstGeom>
          <a:blipFill rotWithShape="1">
            <a:blip r:embed="rId1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4" name="Google Shape;84;p7"/>
          <p:cNvSpPr/>
          <p:nvPr/>
        </p:nvSpPr>
        <p:spPr>
          <a:xfrm>
            <a:off x="7588694" y="6185419"/>
            <a:ext cx="180836" cy="155067"/>
          </a:xfrm>
          <a:prstGeom prst="rect">
            <a:avLst/>
          </a:prstGeom>
          <a:blipFill rotWithShape="1">
            <a:blip r:embed="rId1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5" name="Google Shape;85;p7"/>
          <p:cNvSpPr/>
          <p:nvPr/>
        </p:nvSpPr>
        <p:spPr>
          <a:xfrm>
            <a:off x="7865521" y="6044191"/>
            <a:ext cx="186931" cy="151919"/>
          </a:xfrm>
          <a:prstGeom prst="rect">
            <a:avLst/>
          </a:prstGeom>
          <a:blipFill rotWithShape="1">
            <a:blip r:embed="rId1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6" name="Google Shape;86;p7"/>
          <p:cNvSpPr/>
          <p:nvPr/>
        </p:nvSpPr>
        <p:spPr>
          <a:xfrm>
            <a:off x="8124552" y="5873319"/>
            <a:ext cx="193306" cy="149261"/>
          </a:xfrm>
          <a:prstGeom prst="rect">
            <a:avLst/>
          </a:prstGeom>
          <a:blipFill rotWithShape="1">
            <a:blip r:embed="rId1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7" name="Google Shape;87;p7"/>
          <p:cNvSpPr/>
          <p:nvPr/>
        </p:nvSpPr>
        <p:spPr>
          <a:xfrm>
            <a:off x="8365224" y="5676829"/>
            <a:ext cx="197636" cy="144957"/>
          </a:xfrm>
          <a:prstGeom prst="rect">
            <a:avLst/>
          </a:prstGeom>
          <a:blipFill rotWithShape="1">
            <a:blip r:embed="rId1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8" name="Google Shape;88;p7"/>
          <p:cNvSpPr/>
          <p:nvPr/>
        </p:nvSpPr>
        <p:spPr>
          <a:xfrm>
            <a:off x="8584817" y="5456859"/>
            <a:ext cx="199919" cy="144247"/>
          </a:xfrm>
          <a:prstGeom prst="rect">
            <a:avLst/>
          </a:prstGeom>
          <a:blipFill rotWithShape="1">
            <a:blip r:embed="rId1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9" name="Google Shape;89;p7"/>
          <p:cNvSpPr/>
          <p:nvPr/>
        </p:nvSpPr>
        <p:spPr>
          <a:xfrm>
            <a:off x="8781035" y="5213304"/>
            <a:ext cx="200050" cy="146357"/>
          </a:xfrm>
          <a:prstGeom prst="rect">
            <a:avLst/>
          </a:prstGeom>
          <a:blipFill rotWithShape="1">
            <a:blip r:embed="rId2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0" name="Google Shape;90;p7"/>
          <p:cNvSpPr/>
          <p:nvPr/>
        </p:nvSpPr>
        <p:spPr>
          <a:xfrm>
            <a:off x="8951813" y="4950879"/>
            <a:ext cx="197942" cy="149356"/>
          </a:xfrm>
          <a:prstGeom prst="rect">
            <a:avLst/>
          </a:prstGeom>
          <a:blipFill rotWithShape="1">
            <a:blip r:embed="rId2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7"/>
          <p:cNvSpPr/>
          <p:nvPr/>
        </p:nvSpPr>
        <p:spPr>
          <a:xfrm>
            <a:off x="9095113" y="4672929"/>
            <a:ext cx="193763" cy="150729"/>
          </a:xfrm>
          <a:prstGeom prst="rect">
            <a:avLst/>
          </a:prstGeom>
          <a:blipFill rotWithShape="1">
            <a:blip r:embed="rId2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2" name="Google Shape;92;p7"/>
          <p:cNvSpPr/>
          <p:nvPr/>
        </p:nvSpPr>
        <p:spPr>
          <a:xfrm>
            <a:off x="9208805" y="4381144"/>
            <a:ext cx="188150" cy="151809"/>
          </a:xfrm>
          <a:prstGeom prst="rect">
            <a:avLst/>
          </a:prstGeom>
          <a:blipFill rotWithShape="1">
            <a:blip r:embed="rId2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3" name="Google Shape;93;p7"/>
          <p:cNvSpPr/>
          <p:nvPr/>
        </p:nvSpPr>
        <p:spPr>
          <a:xfrm>
            <a:off x="9290179" y="4078159"/>
            <a:ext cx="182600" cy="153151"/>
          </a:xfrm>
          <a:prstGeom prst="rect">
            <a:avLst/>
          </a:prstGeom>
          <a:blipFill rotWithShape="1">
            <a:blip r:embed="rId2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4" name="Google Shape;94;p7"/>
          <p:cNvSpPr/>
          <p:nvPr/>
        </p:nvSpPr>
        <p:spPr>
          <a:xfrm>
            <a:off x="9340466" y="3769225"/>
            <a:ext cx="175158" cy="153560"/>
          </a:xfrm>
          <a:prstGeom prst="rect">
            <a:avLst/>
          </a:prstGeom>
          <a:blipFill rotWithShape="1">
            <a:blip r:embed="rId2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5" name="Google Shape;95;p7"/>
          <p:cNvSpPr/>
          <p:nvPr/>
        </p:nvSpPr>
        <p:spPr>
          <a:xfrm>
            <a:off x="9359146" y="3454526"/>
            <a:ext cx="165849" cy="158616"/>
          </a:xfrm>
          <a:prstGeom prst="rect">
            <a:avLst/>
          </a:prstGeom>
          <a:blipFill rotWithShape="1">
            <a:blip r:embed="rId2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6" name="Google Shape;96;p7"/>
          <p:cNvSpPr/>
          <p:nvPr/>
        </p:nvSpPr>
        <p:spPr>
          <a:xfrm>
            <a:off x="9344749" y="3139246"/>
            <a:ext cx="159473" cy="163400"/>
          </a:xfrm>
          <a:prstGeom prst="rect">
            <a:avLst/>
          </a:prstGeom>
          <a:blipFill rotWithShape="1">
            <a:blip r:embed="rId2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7" name="Google Shape;97;p7"/>
          <p:cNvSpPr/>
          <p:nvPr/>
        </p:nvSpPr>
        <p:spPr>
          <a:xfrm>
            <a:off x="9297193" y="2824803"/>
            <a:ext cx="158285" cy="169886"/>
          </a:xfrm>
          <a:prstGeom prst="rect">
            <a:avLst/>
          </a:prstGeom>
          <a:blipFill rotWithShape="1">
            <a:blip r:embed="rId2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8" name="Google Shape;98;p7"/>
          <p:cNvSpPr/>
          <p:nvPr/>
        </p:nvSpPr>
        <p:spPr>
          <a:xfrm>
            <a:off x="9216714" y="2516314"/>
            <a:ext cx="157130" cy="176332"/>
          </a:xfrm>
          <a:prstGeom prst="rect">
            <a:avLst/>
          </a:prstGeom>
          <a:blipFill rotWithShape="1">
            <a:blip r:embed="rId2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9" name="Google Shape;99;p7"/>
          <p:cNvSpPr/>
          <p:nvPr/>
        </p:nvSpPr>
        <p:spPr>
          <a:xfrm>
            <a:off x="9105145" y="2218988"/>
            <a:ext cx="155071" cy="180836"/>
          </a:xfrm>
          <a:prstGeom prst="rect">
            <a:avLst/>
          </a:prstGeom>
          <a:blipFill rotWithShape="1">
            <a:blip r:embed="rId3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0" name="Google Shape;100;p7"/>
          <p:cNvSpPr/>
          <p:nvPr/>
        </p:nvSpPr>
        <p:spPr>
          <a:xfrm>
            <a:off x="8963921" y="1936068"/>
            <a:ext cx="151919" cy="186931"/>
          </a:xfrm>
          <a:prstGeom prst="rect">
            <a:avLst/>
          </a:prstGeom>
          <a:blipFill rotWithShape="1">
            <a:blip r:embed="rId3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1" name="Google Shape;101;p7"/>
          <p:cNvSpPr/>
          <p:nvPr/>
        </p:nvSpPr>
        <p:spPr>
          <a:xfrm>
            <a:off x="8793050" y="1670659"/>
            <a:ext cx="149261" cy="193306"/>
          </a:xfrm>
          <a:prstGeom prst="rect">
            <a:avLst/>
          </a:prstGeom>
          <a:blipFill rotWithShape="1">
            <a:blip r:embed="rId3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2" name="Google Shape;102;p7"/>
          <p:cNvSpPr/>
          <p:nvPr/>
        </p:nvSpPr>
        <p:spPr>
          <a:xfrm>
            <a:off x="8596559" y="1425657"/>
            <a:ext cx="144957" cy="197726"/>
          </a:xfrm>
          <a:prstGeom prst="rect">
            <a:avLst/>
          </a:prstGeom>
          <a:blipFill rotWithShape="1">
            <a:blip r:embed="rId3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7"/>
          <p:cNvSpPr/>
          <p:nvPr/>
        </p:nvSpPr>
        <p:spPr>
          <a:xfrm>
            <a:off x="8376589" y="1203782"/>
            <a:ext cx="144247" cy="199974"/>
          </a:xfrm>
          <a:prstGeom prst="rect">
            <a:avLst/>
          </a:prstGeom>
          <a:blipFill rotWithShape="1">
            <a:blip r:embed="rId3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4" name="Google Shape;104;p7"/>
          <p:cNvSpPr/>
          <p:nvPr/>
        </p:nvSpPr>
        <p:spPr>
          <a:xfrm>
            <a:off x="8133035" y="1007433"/>
            <a:ext cx="146360" cy="200050"/>
          </a:xfrm>
          <a:prstGeom prst="rect">
            <a:avLst/>
          </a:prstGeom>
          <a:blipFill rotWithShape="1">
            <a:blip r:embed="rId3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7"/>
          <p:cNvSpPr/>
          <p:nvPr/>
        </p:nvSpPr>
        <p:spPr>
          <a:xfrm>
            <a:off x="7870608" y="838763"/>
            <a:ext cx="149356" cy="197942"/>
          </a:xfrm>
          <a:prstGeom prst="rect">
            <a:avLst/>
          </a:prstGeom>
          <a:blipFill rotWithShape="1">
            <a:blip r:embed="rId36">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6" name="Google Shape;106;p7"/>
          <p:cNvSpPr/>
          <p:nvPr/>
        </p:nvSpPr>
        <p:spPr>
          <a:xfrm>
            <a:off x="7592658" y="699641"/>
            <a:ext cx="150726" cy="193763"/>
          </a:xfrm>
          <a:prstGeom prst="rect">
            <a:avLst/>
          </a:prstGeom>
          <a:blipFill rotWithShape="1">
            <a:blip r:embed="rId37">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7" name="Google Shape;107;p7"/>
          <p:cNvSpPr/>
          <p:nvPr/>
        </p:nvSpPr>
        <p:spPr>
          <a:xfrm>
            <a:off x="7300874" y="591563"/>
            <a:ext cx="151809" cy="188150"/>
          </a:xfrm>
          <a:prstGeom prst="rect">
            <a:avLst/>
          </a:prstGeom>
          <a:blipFill rotWithShape="1">
            <a:blip r:embed="rId3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8" name="Google Shape;108;p7"/>
          <p:cNvSpPr/>
          <p:nvPr/>
        </p:nvSpPr>
        <p:spPr>
          <a:xfrm>
            <a:off x="6997889" y="515739"/>
            <a:ext cx="153151" cy="182600"/>
          </a:xfrm>
          <a:prstGeom prst="rect">
            <a:avLst/>
          </a:prstGeom>
          <a:blipFill rotWithShape="1">
            <a:blip r:embed="rId3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9" name="Google Shape;109;p7"/>
          <p:cNvSpPr/>
          <p:nvPr/>
        </p:nvSpPr>
        <p:spPr>
          <a:xfrm>
            <a:off x="6688954" y="472894"/>
            <a:ext cx="153560" cy="175158"/>
          </a:xfrm>
          <a:prstGeom prst="rect">
            <a:avLst/>
          </a:prstGeom>
          <a:blipFill rotWithShape="1">
            <a:blip r:embed="rId4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7"/>
          <p:cNvSpPr/>
          <p:nvPr/>
        </p:nvSpPr>
        <p:spPr>
          <a:xfrm>
            <a:off x="446734" y="574560"/>
            <a:ext cx="228600" cy="6400800"/>
          </a:xfrm>
          <a:custGeom>
            <a:avLst/>
            <a:gdLst/>
            <a:ahLst/>
            <a:cxnLst/>
            <a:rect l="l" t="t" r="r" b="b"/>
            <a:pathLst>
              <a:path w="228600" h="6400800" extrusionOk="0">
                <a:moveTo>
                  <a:pt x="0" y="6400800"/>
                </a:moveTo>
                <a:lnTo>
                  <a:pt x="228600" y="6400800"/>
                </a:lnTo>
                <a:lnTo>
                  <a:pt x="228600" y="0"/>
                </a:lnTo>
                <a:lnTo>
                  <a:pt x="0" y="0"/>
                </a:lnTo>
                <a:lnTo>
                  <a:pt x="0" y="6400800"/>
                </a:lnTo>
                <a:close/>
              </a:path>
            </a:pathLst>
          </a:custGeom>
          <a:solidFill>
            <a:srgbClr val="0073A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12" name="Google Shape;112;p7"/>
          <p:cNvSpPr/>
          <p:nvPr/>
        </p:nvSpPr>
        <p:spPr>
          <a:xfrm>
            <a:off x="449287" y="7170838"/>
            <a:ext cx="9152255" cy="0"/>
          </a:xfrm>
          <a:custGeom>
            <a:avLst/>
            <a:gdLst/>
            <a:ahLst/>
            <a:cxnLst/>
            <a:rect l="l" t="t" r="r" b="b"/>
            <a:pathLst>
              <a:path w="9152255" h="120000" extrusionOk="0">
                <a:moveTo>
                  <a:pt x="0" y="0"/>
                </a:moveTo>
                <a:lnTo>
                  <a:pt x="9151912" y="0"/>
                </a:lnTo>
              </a:path>
            </a:pathLst>
          </a:custGeom>
          <a:noFill/>
          <a:ln w="524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3" name="Google Shape;113;p7"/>
          <p:cNvSpPr/>
          <p:nvPr/>
        </p:nvSpPr>
        <p:spPr>
          <a:xfrm>
            <a:off x="449287" y="7044734"/>
            <a:ext cx="9152255" cy="0"/>
          </a:xfrm>
          <a:custGeom>
            <a:avLst/>
            <a:gdLst/>
            <a:ahLst/>
            <a:cxnLst/>
            <a:rect l="l" t="t" r="r" b="b"/>
            <a:pathLst>
              <a:path w="9152255" h="120000" extrusionOk="0">
                <a:moveTo>
                  <a:pt x="0" y="0"/>
                </a:moveTo>
                <a:lnTo>
                  <a:pt x="9151912" y="0"/>
                </a:lnTo>
              </a:path>
            </a:pathLst>
          </a:custGeom>
          <a:noFill/>
          <a:ln w="52400" cap="flat" cmpd="sng">
            <a:solidFill>
              <a:srgbClr val="0073A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7"/>
          <p:cNvSpPr txBox="1"/>
          <p:nvPr/>
        </p:nvSpPr>
        <p:spPr>
          <a:xfrm>
            <a:off x="5709949" y="2421498"/>
            <a:ext cx="3626661" cy="2908582"/>
          </a:xfrm>
          <a:prstGeom prst="rect">
            <a:avLst/>
          </a:prstGeom>
          <a:noFill/>
          <a:ln>
            <a:noFill/>
          </a:ln>
        </p:spPr>
        <p:txBody>
          <a:bodyPr spcFirstLastPara="1" wrap="square" lIns="0" tIns="12700" rIns="0" bIns="0" anchor="t" anchorCtr="0">
            <a:noAutofit/>
          </a:bodyPr>
          <a:lstStyle/>
          <a:p>
            <a:pPr marL="12700" marR="0" lvl="0" rtl="0">
              <a:lnSpc>
                <a:spcPct val="114166"/>
              </a:lnSpc>
              <a:spcBef>
                <a:spcPts val="0"/>
              </a:spcBef>
              <a:spcAft>
                <a:spcPts val="0"/>
              </a:spcAft>
              <a:buClr>
                <a:schemeClr val="tx1"/>
              </a:buClr>
            </a:pPr>
            <a:r>
              <a:rPr lang="en-US" sz="1300" b="1" dirty="0">
                <a:solidFill>
                  <a:schemeClr val="tx1"/>
                </a:solidFill>
                <a:latin typeface="Verdana"/>
                <a:ea typeface="Verdana"/>
                <a:cs typeface="Verdana"/>
                <a:sym typeface="Verdana"/>
              </a:rPr>
              <a:t>Audience Engagement Opportunities</a:t>
            </a:r>
          </a:p>
          <a:p>
            <a:pPr marL="184150" marR="0" lvl="0" indent="-171450" algn="l" rtl="0">
              <a:lnSpc>
                <a:spcPct val="114166"/>
              </a:lnSpc>
              <a:spcBef>
                <a:spcPts val="0"/>
              </a:spcBef>
              <a:spcAft>
                <a:spcPts val="0"/>
              </a:spcAft>
              <a:buClr>
                <a:schemeClr val="tx1"/>
              </a:buClr>
              <a:buFont typeface="Arial" panose="020B0604020202020204" pitchFamily="34" charset="0"/>
              <a:buChar char="•"/>
            </a:pPr>
            <a:endParaRPr lang="en-US" sz="1300" dirty="0">
              <a:solidFill>
                <a:schemeClr val="tx1"/>
              </a:solidFill>
              <a:latin typeface="Verdana"/>
              <a:ea typeface="Verdana"/>
              <a:cs typeface="Verdana"/>
              <a:sym typeface="Verdana"/>
            </a:endParaRP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In-person presentations</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Webinars</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Open Mic</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Social media</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Cover wraps</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Banner ads</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Group subscriptions</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Videos/Agri-Pulse TV</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Future Ag Leaders</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Content licensing</a:t>
            </a:r>
          </a:p>
          <a:p>
            <a:pPr marL="184150" marR="0" lvl="0" indent="-171450" algn="l" rtl="0">
              <a:lnSpc>
                <a:spcPct val="114166"/>
              </a:lnSpc>
              <a:spcBef>
                <a:spcPts val="0"/>
              </a:spcBef>
              <a:spcAft>
                <a:spcPts val="0"/>
              </a:spcAft>
              <a:buClr>
                <a:schemeClr val="tx1"/>
              </a:buClr>
              <a:buFont typeface="Arial" panose="020B0604020202020204" pitchFamily="34" charset="0"/>
              <a:buChar char="•"/>
            </a:pPr>
            <a:r>
              <a:rPr lang="en-US" sz="1300" dirty="0">
                <a:solidFill>
                  <a:schemeClr val="tx1"/>
                </a:solidFill>
                <a:latin typeface="Verdana"/>
                <a:ea typeface="Verdana"/>
                <a:cs typeface="Verdana"/>
                <a:sym typeface="Verdana"/>
              </a:rPr>
              <a:t>Conferences</a:t>
            </a:r>
          </a:p>
          <a:p>
            <a:pPr marL="184150" marR="0" lvl="0" indent="-171450" algn="l" rtl="0">
              <a:lnSpc>
                <a:spcPct val="114166"/>
              </a:lnSpc>
              <a:spcBef>
                <a:spcPts val="0"/>
              </a:spcBef>
              <a:spcAft>
                <a:spcPts val="0"/>
              </a:spcAft>
              <a:buClr>
                <a:schemeClr val="tx1"/>
              </a:buClr>
              <a:buFont typeface="Arial" panose="020B0604020202020204" pitchFamily="34" charset="0"/>
              <a:buChar char="•"/>
            </a:pPr>
            <a:endParaRPr lang="en-US" sz="1300" b="1" dirty="0">
              <a:solidFill>
                <a:schemeClr val="dk1"/>
              </a:solidFill>
              <a:latin typeface="Verdana"/>
              <a:ea typeface="Verdana"/>
              <a:cs typeface="Verdana"/>
              <a:sym typeface="Verdana"/>
            </a:endParaRPr>
          </a:p>
        </p:txBody>
      </p:sp>
      <p:sp>
        <p:nvSpPr>
          <p:cNvPr id="123" name="Google Shape;123;p7"/>
          <p:cNvSpPr txBox="1">
            <a:spLocks noGrp="1"/>
          </p:cNvSpPr>
          <p:nvPr>
            <p:ph type="sldNum" idx="12"/>
          </p:nvPr>
        </p:nvSpPr>
        <p:spPr>
          <a:xfrm>
            <a:off x="431800" y="7387411"/>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2</a:t>
            </a:fld>
            <a:endParaRPr sz="1000" b="0" i="0" dirty="0">
              <a:solidFill>
                <a:schemeClr val="dk1"/>
              </a:solidFill>
              <a:latin typeface="Verdana"/>
              <a:ea typeface="Verdana"/>
              <a:cs typeface="Verdana"/>
              <a:sym typeface="Verdana"/>
            </a:endParaRPr>
          </a:p>
        </p:txBody>
      </p:sp>
      <p:sp>
        <p:nvSpPr>
          <p:cNvPr id="64" name="Google Shape;64;p7"/>
          <p:cNvSpPr/>
          <p:nvPr/>
        </p:nvSpPr>
        <p:spPr>
          <a:xfrm>
            <a:off x="3420540" y="2448669"/>
            <a:ext cx="175706" cy="150949"/>
          </a:xfrm>
          <a:prstGeom prst="rect">
            <a:avLst/>
          </a:prstGeom>
          <a:blipFill rotWithShape="1">
            <a:blip r:embed="rId41">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67;p7"/>
          <p:cNvSpPr/>
          <p:nvPr/>
        </p:nvSpPr>
        <p:spPr>
          <a:xfrm>
            <a:off x="3480875" y="3360986"/>
            <a:ext cx="158780" cy="166998"/>
          </a:xfrm>
          <a:prstGeom prst="rect">
            <a:avLst/>
          </a:prstGeom>
          <a:blipFill rotWithShape="1">
            <a:blip r:embed="rId4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2" name="Google Shape;72;p7"/>
          <p:cNvSpPr/>
          <p:nvPr/>
        </p:nvSpPr>
        <p:spPr>
          <a:xfrm>
            <a:off x="4197071" y="4708979"/>
            <a:ext cx="145411" cy="194365"/>
          </a:xfrm>
          <a:prstGeom prst="rect">
            <a:avLst/>
          </a:prstGeom>
          <a:blipFill rotWithShape="1">
            <a:blip r:embed="rId4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2F4B18D4-4974-4F8C-A184-6AD3E299B856}"/>
              </a:ext>
            </a:extLst>
          </p:cNvPr>
          <p:cNvSpPr/>
          <p:nvPr/>
        </p:nvSpPr>
        <p:spPr>
          <a:xfrm>
            <a:off x="783248" y="1443827"/>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Agri-Pulse Weekly Newsletter</a:t>
            </a:r>
          </a:p>
        </p:txBody>
      </p:sp>
      <p:sp>
        <p:nvSpPr>
          <p:cNvPr id="110" name="Rectangle 109">
            <a:extLst>
              <a:ext uri="{FF2B5EF4-FFF2-40B4-BE49-F238E27FC236}">
                <a16:creationId xmlns:a16="http://schemas.microsoft.com/office/drawing/2014/main" id="{96EC206F-4FFC-4F27-87CD-9CAEF99AF369}"/>
              </a:ext>
            </a:extLst>
          </p:cNvPr>
          <p:cNvSpPr/>
          <p:nvPr/>
        </p:nvSpPr>
        <p:spPr>
          <a:xfrm>
            <a:off x="785862" y="2383146"/>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Agri-Pulse West</a:t>
            </a:r>
          </a:p>
        </p:txBody>
      </p:sp>
      <p:sp>
        <p:nvSpPr>
          <p:cNvPr id="125" name="Rectangle 124">
            <a:extLst>
              <a:ext uri="{FF2B5EF4-FFF2-40B4-BE49-F238E27FC236}">
                <a16:creationId xmlns:a16="http://schemas.microsoft.com/office/drawing/2014/main" id="{79E5FA59-FC9D-42A9-84C8-39ED95FD6492}"/>
              </a:ext>
            </a:extLst>
          </p:cNvPr>
          <p:cNvSpPr/>
          <p:nvPr/>
        </p:nvSpPr>
        <p:spPr>
          <a:xfrm>
            <a:off x="775683" y="2845278"/>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Agri-Pulse Daily Harvest</a:t>
            </a:r>
          </a:p>
        </p:txBody>
      </p:sp>
      <p:sp>
        <p:nvSpPr>
          <p:cNvPr id="126" name="Rectangle 125">
            <a:extLst>
              <a:ext uri="{FF2B5EF4-FFF2-40B4-BE49-F238E27FC236}">
                <a16:creationId xmlns:a16="http://schemas.microsoft.com/office/drawing/2014/main" id="{97962547-3D88-4A25-A4A3-6E22362F25D6}"/>
              </a:ext>
            </a:extLst>
          </p:cNvPr>
          <p:cNvSpPr/>
          <p:nvPr/>
        </p:nvSpPr>
        <p:spPr>
          <a:xfrm>
            <a:off x="775953" y="3308884"/>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Agri-Pulse.com</a:t>
            </a:r>
          </a:p>
        </p:txBody>
      </p:sp>
      <p:sp>
        <p:nvSpPr>
          <p:cNvPr id="127" name="Rectangle 126">
            <a:extLst>
              <a:ext uri="{FF2B5EF4-FFF2-40B4-BE49-F238E27FC236}">
                <a16:creationId xmlns:a16="http://schemas.microsoft.com/office/drawing/2014/main" id="{7D7F1325-5331-4001-A1CF-44A176917593}"/>
              </a:ext>
            </a:extLst>
          </p:cNvPr>
          <p:cNvSpPr/>
          <p:nvPr/>
        </p:nvSpPr>
        <p:spPr>
          <a:xfrm>
            <a:off x="775954" y="3786255"/>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Agri-Pulse Daybreak</a:t>
            </a:r>
          </a:p>
        </p:txBody>
      </p:sp>
      <p:sp>
        <p:nvSpPr>
          <p:cNvPr id="128" name="Rectangle 127">
            <a:extLst>
              <a:ext uri="{FF2B5EF4-FFF2-40B4-BE49-F238E27FC236}">
                <a16:creationId xmlns:a16="http://schemas.microsoft.com/office/drawing/2014/main" id="{E420A288-0A81-42AB-AE8F-A2A97C552B59}"/>
              </a:ext>
            </a:extLst>
          </p:cNvPr>
          <p:cNvSpPr/>
          <p:nvPr/>
        </p:nvSpPr>
        <p:spPr>
          <a:xfrm>
            <a:off x="790624" y="4252977"/>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Energy-Pulse Daily</a:t>
            </a:r>
          </a:p>
        </p:txBody>
      </p:sp>
      <p:sp>
        <p:nvSpPr>
          <p:cNvPr id="129" name="Rectangle 128">
            <a:extLst>
              <a:ext uri="{FF2B5EF4-FFF2-40B4-BE49-F238E27FC236}">
                <a16:creationId xmlns:a16="http://schemas.microsoft.com/office/drawing/2014/main" id="{6A262489-1791-4C47-B8C2-CBCD32B25978}"/>
              </a:ext>
            </a:extLst>
          </p:cNvPr>
          <p:cNvSpPr/>
          <p:nvPr/>
        </p:nvSpPr>
        <p:spPr>
          <a:xfrm>
            <a:off x="790624" y="4722998"/>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Agri-Pulse </a:t>
            </a:r>
            <a:r>
              <a:rPr lang="en-US" sz="1800" b="1" dirty="0" err="1">
                <a:solidFill>
                  <a:schemeClr val="bg1"/>
                </a:solidFill>
                <a:latin typeface="Verdana" panose="020B0604030504040204" pitchFamily="34" charset="0"/>
                <a:ea typeface="Verdana" panose="020B0604030504040204" pitchFamily="34" charset="0"/>
              </a:rPr>
              <a:t>DriveTime</a:t>
            </a:r>
            <a:endParaRPr lang="en-US" sz="1800" b="1" dirty="0">
              <a:solidFill>
                <a:schemeClr val="bg1"/>
              </a:solidFill>
              <a:latin typeface="Verdana" panose="020B0604030504040204" pitchFamily="34" charset="0"/>
              <a:ea typeface="Verdana" panose="020B0604030504040204" pitchFamily="34" charset="0"/>
            </a:endParaRPr>
          </a:p>
        </p:txBody>
      </p:sp>
      <p:sp>
        <p:nvSpPr>
          <p:cNvPr id="130" name="Rectangle 129">
            <a:extLst>
              <a:ext uri="{FF2B5EF4-FFF2-40B4-BE49-F238E27FC236}">
                <a16:creationId xmlns:a16="http://schemas.microsoft.com/office/drawing/2014/main" id="{7D27563E-28F2-4B24-BFFC-C92917476580}"/>
              </a:ext>
            </a:extLst>
          </p:cNvPr>
          <p:cNvSpPr/>
          <p:nvPr/>
        </p:nvSpPr>
        <p:spPr>
          <a:xfrm>
            <a:off x="775954" y="6155776"/>
            <a:ext cx="416849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Rates &amp; Specifications</a:t>
            </a:r>
          </a:p>
        </p:txBody>
      </p:sp>
      <p:sp>
        <p:nvSpPr>
          <p:cNvPr id="9" name="Rectangle 8">
            <a:extLst>
              <a:ext uri="{FF2B5EF4-FFF2-40B4-BE49-F238E27FC236}">
                <a16:creationId xmlns:a16="http://schemas.microsoft.com/office/drawing/2014/main" id="{7CC577DB-8F26-45E1-9718-E7034FB21341}"/>
              </a:ext>
            </a:extLst>
          </p:cNvPr>
          <p:cNvSpPr/>
          <p:nvPr/>
        </p:nvSpPr>
        <p:spPr>
          <a:xfrm>
            <a:off x="5069735" y="1443969"/>
            <a:ext cx="411915" cy="375961"/>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44" action="ppaction://hlinksldjump"/>
              </a:rPr>
              <a:t>7</a:t>
            </a:r>
            <a:endParaRPr lang="en-US" sz="1600" b="1" dirty="0">
              <a:latin typeface="+mj-lt"/>
              <a:ea typeface="Verdana" panose="020B0604030504040204" pitchFamily="34" charset="0"/>
            </a:endParaRPr>
          </a:p>
        </p:txBody>
      </p:sp>
      <p:sp>
        <p:nvSpPr>
          <p:cNvPr id="141" name="Rectangle 140">
            <a:extLst>
              <a:ext uri="{FF2B5EF4-FFF2-40B4-BE49-F238E27FC236}">
                <a16:creationId xmlns:a16="http://schemas.microsoft.com/office/drawing/2014/main" id="{37BC5698-E150-4DDF-B66D-89CFE0425DBB}"/>
              </a:ext>
            </a:extLst>
          </p:cNvPr>
          <p:cNvSpPr/>
          <p:nvPr/>
        </p:nvSpPr>
        <p:spPr>
          <a:xfrm>
            <a:off x="5073499" y="2841678"/>
            <a:ext cx="411915" cy="375961"/>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45" action="ppaction://hlinksldjump"/>
              </a:rPr>
              <a:t>10</a:t>
            </a:r>
            <a:endParaRPr lang="en-US" sz="1600" b="1" dirty="0">
              <a:latin typeface="+mj-lt"/>
              <a:ea typeface="Verdana" panose="020B0604030504040204" pitchFamily="34" charset="0"/>
            </a:endParaRPr>
          </a:p>
        </p:txBody>
      </p:sp>
      <p:sp>
        <p:nvSpPr>
          <p:cNvPr id="142" name="Rectangle 141">
            <a:extLst>
              <a:ext uri="{FF2B5EF4-FFF2-40B4-BE49-F238E27FC236}">
                <a16:creationId xmlns:a16="http://schemas.microsoft.com/office/drawing/2014/main" id="{5BD0EB17-B702-4869-80C5-5417F012E676}"/>
              </a:ext>
            </a:extLst>
          </p:cNvPr>
          <p:cNvSpPr/>
          <p:nvPr/>
        </p:nvSpPr>
        <p:spPr>
          <a:xfrm>
            <a:off x="5075331" y="3307493"/>
            <a:ext cx="411915" cy="375961"/>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46" action="ppaction://hlinksldjump"/>
              </a:rPr>
              <a:t>11</a:t>
            </a:r>
            <a:endParaRPr lang="en-US" sz="1600" b="1" dirty="0">
              <a:latin typeface="+mj-lt"/>
              <a:ea typeface="Verdana" panose="020B0604030504040204" pitchFamily="34" charset="0"/>
            </a:endParaRPr>
          </a:p>
        </p:txBody>
      </p:sp>
      <p:sp>
        <p:nvSpPr>
          <p:cNvPr id="143" name="Rectangle 142">
            <a:extLst>
              <a:ext uri="{FF2B5EF4-FFF2-40B4-BE49-F238E27FC236}">
                <a16:creationId xmlns:a16="http://schemas.microsoft.com/office/drawing/2014/main" id="{73B2755F-C149-49E8-826B-C0DC23ADEABE}"/>
              </a:ext>
            </a:extLst>
          </p:cNvPr>
          <p:cNvSpPr/>
          <p:nvPr/>
        </p:nvSpPr>
        <p:spPr>
          <a:xfrm>
            <a:off x="5075368" y="3780439"/>
            <a:ext cx="411915" cy="375961"/>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47" action="ppaction://hlinksldjump"/>
              </a:rPr>
              <a:t>12</a:t>
            </a:r>
            <a:endParaRPr lang="en-US" sz="1600" b="1" dirty="0">
              <a:latin typeface="+mj-lt"/>
              <a:ea typeface="Verdana" panose="020B0604030504040204" pitchFamily="34" charset="0"/>
            </a:endParaRPr>
          </a:p>
        </p:txBody>
      </p:sp>
      <p:sp>
        <p:nvSpPr>
          <p:cNvPr id="144" name="Rectangle 143">
            <a:extLst>
              <a:ext uri="{FF2B5EF4-FFF2-40B4-BE49-F238E27FC236}">
                <a16:creationId xmlns:a16="http://schemas.microsoft.com/office/drawing/2014/main" id="{3AABBADE-FA7E-4685-A899-FE42EEB4B065}"/>
              </a:ext>
            </a:extLst>
          </p:cNvPr>
          <p:cNvSpPr/>
          <p:nvPr/>
        </p:nvSpPr>
        <p:spPr>
          <a:xfrm>
            <a:off x="5073686" y="4251046"/>
            <a:ext cx="411915" cy="375961"/>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48" action="ppaction://hlinksldjump"/>
              </a:rPr>
              <a:t>13</a:t>
            </a:r>
            <a:endParaRPr lang="en-US" sz="1600" b="1" dirty="0">
              <a:latin typeface="+mj-lt"/>
              <a:ea typeface="Verdana" panose="020B0604030504040204" pitchFamily="34" charset="0"/>
            </a:endParaRPr>
          </a:p>
        </p:txBody>
      </p:sp>
      <p:sp>
        <p:nvSpPr>
          <p:cNvPr id="145" name="Rectangle 144">
            <a:extLst>
              <a:ext uri="{FF2B5EF4-FFF2-40B4-BE49-F238E27FC236}">
                <a16:creationId xmlns:a16="http://schemas.microsoft.com/office/drawing/2014/main" id="{204959C8-7A4E-4A1D-B6A2-5873BCEC0EF3}"/>
              </a:ext>
            </a:extLst>
          </p:cNvPr>
          <p:cNvSpPr/>
          <p:nvPr/>
        </p:nvSpPr>
        <p:spPr>
          <a:xfrm>
            <a:off x="5075368" y="4721557"/>
            <a:ext cx="411915" cy="375961"/>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49" action="ppaction://hlinksldjump"/>
              </a:rPr>
              <a:t>14</a:t>
            </a:r>
            <a:endParaRPr lang="en-US" sz="1600" b="1" dirty="0">
              <a:latin typeface="+mj-lt"/>
              <a:ea typeface="Verdana" panose="020B0604030504040204" pitchFamily="34" charset="0"/>
            </a:endParaRPr>
          </a:p>
        </p:txBody>
      </p:sp>
      <p:sp>
        <p:nvSpPr>
          <p:cNvPr id="146" name="Rectangle 145">
            <a:extLst>
              <a:ext uri="{FF2B5EF4-FFF2-40B4-BE49-F238E27FC236}">
                <a16:creationId xmlns:a16="http://schemas.microsoft.com/office/drawing/2014/main" id="{75B52EB5-F6E4-48B7-B933-BF84980EF714}"/>
              </a:ext>
            </a:extLst>
          </p:cNvPr>
          <p:cNvSpPr/>
          <p:nvPr/>
        </p:nvSpPr>
        <p:spPr>
          <a:xfrm>
            <a:off x="5072198" y="6144593"/>
            <a:ext cx="41191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50" action="ppaction://hlinksldjump"/>
              </a:rPr>
              <a:t>17</a:t>
            </a:r>
            <a:endParaRPr lang="en-US" sz="1600" b="1" dirty="0">
              <a:latin typeface="+mj-lt"/>
              <a:ea typeface="Verdana" panose="020B0604030504040204" pitchFamily="34" charset="0"/>
            </a:endParaRPr>
          </a:p>
        </p:txBody>
      </p:sp>
      <p:sp>
        <p:nvSpPr>
          <p:cNvPr id="147" name="Rectangle 146">
            <a:extLst>
              <a:ext uri="{FF2B5EF4-FFF2-40B4-BE49-F238E27FC236}">
                <a16:creationId xmlns:a16="http://schemas.microsoft.com/office/drawing/2014/main" id="{3080FC95-95B5-461F-9074-F0DAD34F3ADC}"/>
              </a:ext>
            </a:extLst>
          </p:cNvPr>
          <p:cNvSpPr/>
          <p:nvPr/>
        </p:nvSpPr>
        <p:spPr>
          <a:xfrm>
            <a:off x="5069735" y="2376650"/>
            <a:ext cx="41191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51" action="ppaction://hlinksldjump"/>
              </a:rPr>
              <a:t>9</a:t>
            </a:r>
            <a:endParaRPr lang="en-US" sz="1600" b="1" dirty="0">
              <a:latin typeface="+mj-lt"/>
              <a:ea typeface="Verdana" panose="020B0604030504040204" pitchFamily="34" charset="0"/>
            </a:endParaRPr>
          </a:p>
        </p:txBody>
      </p:sp>
      <p:sp>
        <p:nvSpPr>
          <p:cNvPr id="119" name="Rectangle 118">
            <a:extLst>
              <a:ext uri="{FF2B5EF4-FFF2-40B4-BE49-F238E27FC236}">
                <a16:creationId xmlns:a16="http://schemas.microsoft.com/office/drawing/2014/main" id="{749CF4EA-E083-49E4-BA17-793678EED798}"/>
              </a:ext>
            </a:extLst>
          </p:cNvPr>
          <p:cNvSpPr/>
          <p:nvPr/>
        </p:nvSpPr>
        <p:spPr>
          <a:xfrm>
            <a:off x="775683" y="6615452"/>
            <a:ext cx="4161390" cy="345399"/>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Contact Us</a:t>
            </a:r>
          </a:p>
        </p:txBody>
      </p:sp>
      <p:sp>
        <p:nvSpPr>
          <p:cNvPr id="120" name="Rectangle 119">
            <a:extLst>
              <a:ext uri="{FF2B5EF4-FFF2-40B4-BE49-F238E27FC236}">
                <a16:creationId xmlns:a16="http://schemas.microsoft.com/office/drawing/2014/main" id="{0B700424-5927-4275-B1D2-794AD583C02D}"/>
              </a:ext>
            </a:extLst>
          </p:cNvPr>
          <p:cNvSpPr/>
          <p:nvPr/>
        </p:nvSpPr>
        <p:spPr>
          <a:xfrm>
            <a:off x="5065499" y="6619627"/>
            <a:ext cx="408886" cy="35461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52" action="ppaction://hlinksldjump"/>
              </a:rPr>
              <a:t>18</a:t>
            </a:r>
            <a:endParaRPr lang="en-US" sz="1600" b="1" dirty="0">
              <a:latin typeface="+mj-lt"/>
              <a:ea typeface="Verdana" panose="020B0604030504040204" pitchFamily="34" charset="0"/>
            </a:endParaRPr>
          </a:p>
        </p:txBody>
      </p:sp>
      <p:sp>
        <p:nvSpPr>
          <p:cNvPr id="2" name="Rectangle 1">
            <a:extLst>
              <a:ext uri="{FF2B5EF4-FFF2-40B4-BE49-F238E27FC236}">
                <a16:creationId xmlns:a16="http://schemas.microsoft.com/office/drawing/2014/main" id="{A2483128-49BC-432C-8BF1-3463B8F9898A}"/>
              </a:ext>
            </a:extLst>
          </p:cNvPr>
          <p:cNvSpPr/>
          <p:nvPr/>
        </p:nvSpPr>
        <p:spPr>
          <a:xfrm>
            <a:off x="778028" y="5683896"/>
            <a:ext cx="416849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Webinars</a:t>
            </a:r>
          </a:p>
        </p:txBody>
      </p:sp>
      <p:sp>
        <p:nvSpPr>
          <p:cNvPr id="4" name="Rectangle 3">
            <a:extLst>
              <a:ext uri="{FF2B5EF4-FFF2-40B4-BE49-F238E27FC236}">
                <a16:creationId xmlns:a16="http://schemas.microsoft.com/office/drawing/2014/main" id="{3E8C8003-4A35-4886-99C3-955525E95920}"/>
              </a:ext>
            </a:extLst>
          </p:cNvPr>
          <p:cNvSpPr/>
          <p:nvPr/>
        </p:nvSpPr>
        <p:spPr>
          <a:xfrm>
            <a:off x="5072198" y="5675808"/>
            <a:ext cx="411915" cy="375961"/>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53" action="ppaction://hlinksldjump"/>
              </a:rPr>
              <a:t>16</a:t>
            </a:r>
            <a:endParaRPr lang="en-US" sz="1600" b="1" dirty="0">
              <a:latin typeface="+mj-lt"/>
              <a:ea typeface="Verdana" panose="020B0604030504040204" pitchFamily="34" charset="0"/>
            </a:endParaRPr>
          </a:p>
        </p:txBody>
      </p:sp>
      <p:sp>
        <p:nvSpPr>
          <p:cNvPr id="5" name="Google Shape;54;p7">
            <a:extLst>
              <a:ext uri="{FF2B5EF4-FFF2-40B4-BE49-F238E27FC236}">
                <a16:creationId xmlns:a16="http://schemas.microsoft.com/office/drawing/2014/main" id="{F93F3696-ED0D-4C0B-97C3-EC7B244D1AF5}"/>
              </a:ext>
            </a:extLst>
          </p:cNvPr>
          <p:cNvSpPr/>
          <p:nvPr/>
        </p:nvSpPr>
        <p:spPr>
          <a:xfrm>
            <a:off x="4874335" y="889070"/>
            <a:ext cx="180836" cy="155071"/>
          </a:xfrm>
          <a:prstGeom prst="rect">
            <a:avLst/>
          </a:prstGeom>
          <a:blipFill rotWithShape="1">
            <a:blip r:embed="rId5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Rectangle 120">
            <a:extLst>
              <a:ext uri="{FF2B5EF4-FFF2-40B4-BE49-F238E27FC236}">
                <a16:creationId xmlns:a16="http://schemas.microsoft.com/office/drawing/2014/main" id="{46DA2135-618B-42DF-ACE4-0F50D8857E1C}"/>
              </a:ext>
            </a:extLst>
          </p:cNvPr>
          <p:cNvSpPr/>
          <p:nvPr/>
        </p:nvSpPr>
        <p:spPr>
          <a:xfrm>
            <a:off x="790623" y="5204889"/>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Conferences</a:t>
            </a:r>
          </a:p>
        </p:txBody>
      </p:sp>
      <p:sp>
        <p:nvSpPr>
          <p:cNvPr id="122" name="Rectangle 121">
            <a:extLst>
              <a:ext uri="{FF2B5EF4-FFF2-40B4-BE49-F238E27FC236}">
                <a16:creationId xmlns:a16="http://schemas.microsoft.com/office/drawing/2014/main" id="{FEA7A0CD-D0F4-4013-82F6-35136D2FD3E1}"/>
              </a:ext>
            </a:extLst>
          </p:cNvPr>
          <p:cNvSpPr/>
          <p:nvPr/>
        </p:nvSpPr>
        <p:spPr>
          <a:xfrm>
            <a:off x="5069735" y="5195473"/>
            <a:ext cx="411915" cy="375961"/>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55" action="ppaction://hlinksldjump"/>
              </a:rPr>
              <a:t>15</a:t>
            </a:r>
            <a:endParaRPr lang="en-US" sz="1600" b="1" dirty="0">
              <a:latin typeface="+mj-lt"/>
              <a:ea typeface="Verdana" panose="020B0604030504040204" pitchFamily="34" charset="0"/>
            </a:endParaRPr>
          </a:p>
        </p:txBody>
      </p:sp>
      <p:sp>
        <p:nvSpPr>
          <p:cNvPr id="54" name="Google Shape;54;p7"/>
          <p:cNvSpPr/>
          <p:nvPr/>
        </p:nvSpPr>
        <p:spPr>
          <a:xfrm>
            <a:off x="5138717" y="728303"/>
            <a:ext cx="180836" cy="155071"/>
          </a:xfrm>
          <a:prstGeom prst="rect">
            <a:avLst/>
          </a:prstGeom>
          <a:blipFill rotWithShape="1">
            <a:blip r:embed="rId5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54;p7">
            <a:extLst>
              <a:ext uri="{FF2B5EF4-FFF2-40B4-BE49-F238E27FC236}">
                <a16:creationId xmlns:a16="http://schemas.microsoft.com/office/drawing/2014/main" id="{AC21E9D8-C7EA-E4F1-D339-482C8B7F27E1}"/>
              </a:ext>
            </a:extLst>
          </p:cNvPr>
          <p:cNvSpPr/>
          <p:nvPr/>
        </p:nvSpPr>
        <p:spPr>
          <a:xfrm>
            <a:off x="4710990" y="1108787"/>
            <a:ext cx="180836" cy="155071"/>
          </a:xfrm>
          <a:prstGeom prst="rect">
            <a:avLst/>
          </a:prstGeom>
          <a:blipFill rotWithShape="1">
            <a:blip r:embed="rId5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Rectangle 115">
            <a:extLst>
              <a:ext uri="{FF2B5EF4-FFF2-40B4-BE49-F238E27FC236}">
                <a16:creationId xmlns:a16="http://schemas.microsoft.com/office/drawing/2014/main" id="{4A257EA9-4258-CE23-00DE-17FAA5F92BC3}"/>
              </a:ext>
            </a:extLst>
          </p:cNvPr>
          <p:cNvSpPr/>
          <p:nvPr/>
        </p:nvSpPr>
        <p:spPr>
          <a:xfrm>
            <a:off x="790623" y="1922376"/>
            <a:ext cx="4153825" cy="373532"/>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Verdana" panose="020B0604030504040204" pitchFamily="34" charset="0"/>
                <a:ea typeface="Verdana" panose="020B0604030504040204" pitchFamily="34" charset="0"/>
              </a:rPr>
              <a:t>Agri-Pulse Newsmakers</a:t>
            </a:r>
          </a:p>
        </p:txBody>
      </p:sp>
      <p:sp>
        <p:nvSpPr>
          <p:cNvPr id="117" name="Rectangle 116">
            <a:extLst>
              <a:ext uri="{FF2B5EF4-FFF2-40B4-BE49-F238E27FC236}">
                <a16:creationId xmlns:a16="http://schemas.microsoft.com/office/drawing/2014/main" id="{15BED23B-2437-31E0-0769-CAC3B542E9E5}"/>
              </a:ext>
            </a:extLst>
          </p:cNvPr>
          <p:cNvSpPr/>
          <p:nvPr/>
        </p:nvSpPr>
        <p:spPr>
          <a:xfrm>
            <a:off x="5069735" y="1912960"/>
            <a:ext cx="415134" cy="373533"/>
          </a:xfrm>
          <a:prstGeom prst="rect">
            <a:avLst/>
          </a:prstGeom>
          <a:solidFill>
            <a:srgbClr val="6CB33F"/>
          </a:solidFill>
          <a:ln>
            <a:solidFill>
              <a:srgbClr val="6CB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mj-lt"/>
                <a:ea typeface="Verdana" panose="020B0604030504040204" pitchFamily="34" charset="0"/>
                <a:hlinkClick r:id="rId56" action="ppaction://hlinksldjump"/>
              </a:rPr>
              <a:t>8</a:t>
            </a:r>
            <a:endParaRPr lang="en-US" sz="1600" b="1" dirty="0">
              <a:latin typeface="+mj-lt"/>
              <a:ea typeface="Verdana" panose="020B0604030504040204" pitchFamily="34" charset="0"/>
            </a:endParaRPr>
          </a:p>
        </p:txBody>
      </p:sp>
      <p:sp>
        <p:nvSpPr>
          <p:cNvPr id="115" name="Google Shape;54;p7">
            <a:extLst>
              <a:ext uri="{FF2B5EF4-FFF2-40B4-BE49-F238E27FC236}">
                <a16:creationId xmlns:a16="http://schemas.microsoft.com/office/drawing/2014/main" id="{388CCFBD-7C83-DC12-3A59-993B801D23CF}"/>
              </a:ext>
            </a:extLst>
          </p:cNvPr>
          <p:cNvSpPr/>
          <p:nvPr/>
        </p:nvSpPr>
        <p:spPr>
          <a:xfrm>
            <a:off x="4605191" y="1328218"/>
            <a:ext cx="180836" cy="155071"/>
          </a:xfrm>
          <a:prstGeom prst="rect">
            <a:avLst/>
          </a:prstGeom>
          <a:blipFill rotWithShape="1">
            <a:blip r:embed="rId5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84739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8"/>
          <p:cNvSpPr/>
          <p:nvPr/>
        </p:nvSpPr>
        <p:spPr>
          <a:xfrm>
            <a:off x="5203945" y="5548371"/>
            <a:ext cx="2578100" cy="6985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0" name="Google Shape;130;p8"/>
          <p:cNvSpPr txBox="1"/>
          <p:nvPr/>
        </p:nvSpPr>
        <p:spPr>
          <a:xfrm>
            <a:off x="4047515" y="1016747"/>
            <a:ext cx="5331500" cy="381000"/>
          </a:xfrm>
          <a:prstGeom prst="rect">
            <a:avLst/>
          </a:prstGeom>
          <a:noFill/>
          <a:ln>
            <a:noFill/>
          </a:ln>
        </p:spPr>
        <p:txBody>
          <a:bodyPr spcFirstLastPara="1" wrap="square" lIns="0" tIns="12700" rIns="0" bIns="0" anchor="t" anchorCtr="0">
            <a:noAutofit/>
          </a:bodyPr>
          <a:lstStyle/>
          <a:p>
            <a:pPr marL="12700" marR="5080" lvl="0" indent="0" algn="l" rtl="0">
              <a:lnSpc>
                <a:spcPct val="116700"/>
              </a:lnSpc>
              <a:spcBef>
                <a:spcPts val="0"/>
              </a:spcBef>
              <a:spcAft>
                <a:spcPts val="0"/>
              </a:spcAft>
              <a:buNone/>
            </a:pPr>
            <a:r>
              <a:rPr lang="en-US" sz="1100" dirty="0">
                <a:solidFill>
                  <a:schemeClr val="dk1"/>
                </a:solidFill>
                <a:latin typeface="Verdana"/>
                <a:ea typeface="Verdana"/>
                <a:cs typeface="Calibri" panose="020F0502020204030204" pitchFamily="34" charset="0"/>
                <a:sym typeface="Verdana"/>
              </a:rPr>
              <a:t>...for your interest in Agri-Pulse Communications, Inc., the most trusted and leading source for agriculture and rural policy news and analysis.</a:t>
            </a:r>
            <a:endParaRPr sz="1100" dirty="0">
              <a:solidFill>
                <a:schemeClr val="dk1"/>
              </a:solidFill>
              <a:latin typeface="Verdana"/>
              <a:ea typeface="Verdana"/>
              <a:cs typeface="Calibri" panose="020F0502020204030204" pitchFamily="34" charset="0"/>
              <a:sym typeface="Verdana"/>
            </a:endParaRPr>
          </a:p>
        </p:txBody>
      </p:sp>
      <p:sp>
        <p:nvSpPr>
          <p:cNvPr id="131" name="Google Shape;131;p8"/>
          <p:cNvSpPr txBox="1"/>
          <p:nvPr/>
        </p:nvSpPr>
        <p:spPr>
          <a:xfrm>
            <a:off x="4047515" y="1580438"/>
            <a:ext cx="5671192" cy="2332445"/>
          </a:xfrm>
          <a:prstGeom prst="rect">
            <a:avLst/>
          </a:prstGeom>
          <a:noFill/>
          <a:ln>
            <a:noFill/>
          </a:ln>
        </p:spPr>
        <p:txBody>
          <a:bodyPr spcFirstLastPara="1" wrap="square" lIns="0" tIns="12700" rIns="0" bIns="0" anchor="t" anchorCtr="0">
            <a:noAutofit/>
          </a:bodyPr>
          <a:lstStyle/>
          <a:p>
            <a:pPr marL="12700" marR="314325" lvl="0" indent="228600" algn="l" rtl="0">
              <a:lnSpc>
                <a:spcPct val="116700"/>
              </a:lnSpc>
              <a:spcBef>
                <a:spcPts val="0"/>
              </a:spcBef>
              <a:spcAft>
                <a:spcPts val="0"/>
              </a:spcAft>
              <a:buNone/>
            </a:pPr>
            <a:r>
              <a:rPr lang="en-US" sz="1100" dirty="0">
                <a:solidFill>
                  <a:schemeClr val="dk1"/>
                </a:solidFill>
                <a:latin typeface="Verdana"/>
                <a:ea typeface="Verdana"/>
                <a:cs typeface="Calibri" panose="020F0502020204030204" pitchFamily="34" charset="0"/>
                <a:sym typeface="Verdana"/>
              </a:rPr>
              <a:t>I’ve had a keen interest in agricultural policy going back to my days growing up on the farm in Iowa when my dad would invite our congressman over for dinner and dialogue. I continued to be engaged in covering farm policy issues throughout my career as a journalist.</a:t>
            </a:r>
          </a:p>
          <a:p>
            <a:pPr marL="12700" marR="314325" lvl="0" indent="228600" algn="l" rtl="0">
              <a:lnSpc>
                <a:spcPct val="116700"/>
              </a:lnSpc>
              <a:spcBef>
                <a:spcPts val="0"/>
              </a:spcBef>
              <a:spcAft>
                <a:spcPts val="0"/>
              </a:spcAft>
              <a:buNone/>
            </a:pPr>
            <a:endParaRPr lang="en-US" sz="800" dirty="0">
              <a:solidFill>
                <a:schemeClr val="dk1"/>
              </a:solidFill>
              <a:latin typeface="Verdana"/>
              <a:ea typeface="Verdana"/>
              <a:cs typeface="Calibri" panose="020F0502020204030204" pitchFamily="34" charset="0"/>
              <a:sym typeface="Verdana"/>
            </a:endParaRPr>
          </a:p>
          <a:p>
            <a:pPr marL="12700" marR="314325" lvl="0" indent="228600" algn="l" rtl="0">
              <a:lnSpc>
                <a:spcPct val="116700"/>
              </a:lnSpc>
              <a:spcBef>
                <a:spcPts val="0"/>
              </a:spcBef>
              <a:spcAft>
                <a:spcPts val="0"/>
              </a:spcAft>
              <a:buNone/>
            </a:pPr>
            <a:r>
              <a:rPr lang="en-US" sz="1100" dirty="0">
                <a:solidFill>
                  <a:schemeClr val="dk1"/>
                </a:solidFill>
                <a:latin typeface="Verdana"/>
                <a:ea typeface="Verdana"/>
                <a:cs typeface="Calibri" panose="020F0502020204030204" pitchFamily="34" charset="0"/>
                <a:sym typeface="Verdana"/>
              </a:rPr>
              <a:t>Launched in 2004, today, </a:t>
            </a:r>
            <a:r>
              <a:rPr lang="en-US" b="1" dirty="0">
                <a:solidFill>
                  <a:srgbClr val="6CB33F"/>
                </a:solidFill>
                <a:latin typeface="Verdana"/>
                <a:ea typeface="Verdana"/>
                <a:cs typeface="Calibri" panose="020F0502020204030204" pitchFamily="34" charset="0"/>
                <a:sym typeface="Verdana"/>
              </a:rPr>
              <a:t>“Agri-Pulse is the largest, most experienced ag policy news bureau, with offices in Washington, D.C., and Sacramento, CA.” </a:t>
            </a:r>
            <a:r>
              <a:rPr lang="en-US" sz="1100" dirty="0">
                <a:solidFill>
                  <a:schemeClr val="dk1"/>
                </a:solidFill>
                <a:latin typeface="Verdana"/>
                <a:ea typeface="Verdana"/>
                <a:cs typeface="Calibri" panose="020F0502020204030204" pitchFamily="34" charset="0"/>
                <a:sym typeface="Verdana"/>
              </a:rPr>
              <a:t>We reach the ag policy opinion leaders, key influencers and marketing executives across the U.S. and around the world who impact ag &amp; food policy.</a:t>
            </a:r>
          </a:p>
          <a:p>
            <a:pPr marL="12700" marR="314325" lvl="0" indent="228600" algn="l" rtl="0">
              <a:lnSpc>
                <a:spcPct val="116700"/>
              </a:lnSpc>
              <a:spcBef>
                <a:spcPts val="0"/>
              </a:spcBef>
              <a:spcAft>
                <a:spcPts val="0"/>
              </a:spcAft>
              <a:buNone/>
            </a:pPr>
            <a:endParaRPr lang="en-US" sz="1100" dirty="0">
              <a:solidFill>
                <a:schemeClr val="dk1"/>
              </a:solidFill>
              <a:latin typeface="Verdana"/>
              <a:ea typeface="Verdana"/>
              <a:cs typeface="Calibri" panose="020F0502020204030204" pitchFamily="34" charset="0"/>
              <a:sym typeface="Verdana"/>
            </a:endParaRPr>
          </a:p>
          <a:p>
            <a:pPr marL="12700" marR="314325" lvl="0" indent="228600" algn="l" rtl="0">
              <a:lnSpc>
                <a:spcPct val="116700"/>
              </a:lnSpc>
              <a:spcBef>
                <a:spcPts val="0"/>
              </a:spcBef>
              <a:spcAft>
                <a:spcPts val="0"/>
              </a:spcAft>
              <a:buNone/>
            </a:pPr>
            <a:endParaRPr sz="1100" dirty="0">
              <a:solidFill>
                <a:schemeClr val="dk1"/>
              </a:solidFill>
              <a:latin typeface="Verdana"/>
              <a:ea typeface="Verdana"/>
              <a:cs typeface="Calibri" panose="020F0502020204030204" pitchFamily="34" charset="0"/>
              <a:sym typeface="Verdana"/>
            </a:endParaRPr>
          </a:p>
        </p:txBody>
      </p:sp>
      <p:sp>
        <p:nvSpPr>
          <p:cNvPr id="132" name="Google Shape;132;p8"/>
          <p:cNvSpPr txBox="1"/>
          <p:nvPr/>
        </p:nvSpPr>
        <p:spPr>
          <a:xfrm>
            <a:off x="4047515" y="3805851"/>
            <a:ext cx="5439385" cy="1562100"/>
          </a:xfrm>
          <a:prstGeom prst="rect">
            <a:avLst/>
          </a:prstGeom>
          <a:noFill/>
          <a:ln>
            <a:noFill/>
          </a:ln>
        </p:spPr>
        <p:txBody>
          <a:bodyPr spcFirstLastPara="1" wrap="square" lIns="0" tIns="12700" rIns="0" bIns="0" anchor="t" anchorCtr="0">
            <a:noAutofit/>
          </a:bodyPr>
          <a:lstStyle/>
          <a:p>
            <a:pPr marL="12700" marR="5080" lvl="0" indent="228600" algn="l" rtl="0">
              <a:lnSpc>
                <a:spcPct val="116700"/>
              </a:lnSpc>
              <a:spcBef>
                <a:spcPts val="0"/>
              </a:spcBef>
              <a:spcAft>
                <a:spcPts val="0"/>
              </a:spcAft>
              <a:buNone/>
            </a:pPr>
            <a:r>
              <a:rPr lang="en-US" sz="1100" dirty="0">
                <a:solidFill>
                  <a:schemeClr val="dk1"/>
                </a:solidFill>
                <a:latin typeface="Verdana"/>
                <a:ea typeface="Verdana"/>
                <a:cs typeface="Verdana"/>
                <a:sym typeface="Verdana"/>
              </a:rPr>
              <a:t>We hope you will also become a fan of our coverage and choose to use one of our products to help your organization communicate with Capitol Hill, government agencies,  agribusiness executives, financial institutions, or the leadership of the top farm and commodity organizations.</a:t>
            </a:r>
          </a:p>
          <a:p>
            <a:pPr marL="12700" marR="5080" lvl="0" indent="228600" algn="l" rtl="0">
              <a:lnSpc>
                <a:spcPct val="116700"/>
              </a:lnSpc>
              <a:spcBef>
                <a:spcPts val="0"/>
              </a:spcBef>
              <a:spcAft>
                <a:spcPts val="0"/>
              </a:spcAft>
              <a:buNone/>
            </a:pPr>
            <a:endParaRPr lang="en-US" sz="1100" u="sng" dirty="0">
              <a:solidFill>
                <a:schemeClr val="dk1"/>
              </a:solidFill>
              <a:latin typeface="Verdana"/>
              <a:ea typeface="Verdana"/>
              <a:cs typeface="Verdana"/>
              <a:sym typeface="Verdana"/>
              <a:hlinkClick r:id="rId4"/>
            </a:endParaRPr>
          </a:p>
          <a:p>
            <a:pPr marL="12700" marR="5080" lvl="0" indent="228600" algn="l" rtl="0">
              <a:lnSpc>
                <a:spcPct val="116700"/>
              </a:lnSpc>
              <a:spcBef>
                <a:spcPts val="0"/>
              </a:spcBef>
              <a:spcAft>
                <a:spcPts val="0"/>
              </a:spcAft>
              <a:buNone/>
            </a:pPr>
            <a:r>
              <a:rPr lang="en-US" sz="1100" u="sng" dirty="0">
                <a:solidFill>
                  <a:schemeClr val="hlink"/>
                </a:solidFill>
                <a:latin typeface="Verdana"/>
                <a:ea typeface="Verdana"/>
                <a:cs typeface="Verdana"/>
                <a:sym typeface="Verdana"/>
                <a:hlinkClick r:id="rId4"/>
              </a:rPr>
              <a:t>Please feel free to contact me or any of our staff members.</a:t>
            </a:r>
            <a:endParaRPr lang="en-US" sz="1100" u="sng" dirty="0">
              <a:solidFill>
                <a:schemeClr val="hlink"/>
              </a:solidFill>
              <a:latin typeface="Verdana"/>
              <a:ea typeface="Verdana"/>
              <a:cs typeface="Verdana"/>
              <a:sym typeface="Verdana"/>
            </a:endParaRPr>
          </a:p>
          <a:p>
            <a:pPr marL="12700" marR="5080" lvl="0" indent="228600" algn="l" rtl="0">
              <a:lnSpc>
                <a:spcPct val="116700"/>
              </a:lnSpc>
              <a:spcBef>
                <a:spcPts val="0"/>
              </a:spcBef>
              <a:spcAft>
                <a:spcPts val="0"/>
              </a:spcAft>
              <a:buNone/>
            </a:pPr>
            <a:endParaRPr lang="en-US" sz="1100" u="sng" dirty="0">
              <a:solidFill>
                <a:schemeClr val="hlink"/>
              </a:solidFill>
              <a:latin typeface="Verdana"/>
              <a:ea typeface="Verdana"/>
              <a:cs typeface="Verdana"/>
              <a:sym typeface="Verdana"/>
            </a:endParaRPr>
          </a:p>
          <a:p>
            <a:pPr marL="12700" marR="5080" lvl="0" indent="228600" algn="l" rtl="0">
              <a:lnSpc>
                <a:spcPct val="116700"/>
              </a:lnSpc>
              <a:spcBef>
                <a:spcPts val="0"/>
              </a:spcBef>
              <a:spcAft>
                <a:spcPts val="0"/>
              </a:spcAft>
              <a:buNone/>
            </a:pPr>
            <a:endParaRPr sz="1100" dirty="0">
              <a:solidFill>
                <a:schemeClr val="dk1"/>
              </a:solidFill>
              <a:latin typeface="Verdana"/>
              <a:ea typeface="Verdana"/>
              <a:cs typeface="Verdana"/>
              <a:sym typeface="Verdana"/>
            </a:endParaRPr>
          </a:p>
        </p:txBody>
      </p:sp>
      <p:sp>
        <p:nvSpPr>
          <p:cNvPr id="133" name="Google Shape;133;p8"/>
          <p:cNvSpPr txBox="1"/>
          <p:nvPr/>
        </p:nvSpPr>
        <p:spPr>
          <a:xfrm>
            <a:off x="4741725" y="5354196"/>
            <a:ext cx="924439" cy="179864"/>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1100" dirty="0">
                <a:solidFill>
                  <a:schemeClr val="dk1"/>
                </a:solidFill>
                <a:latin typeface="Verdana"/>
                <a:ea typeface="Verdana"/>
                <a:cs typeface="Verdana"/>
                <a:sym typeface="Verdana"/>
              </a:rPr>
              <a:t>Sincerely,</a:t>
            </a:r>
            <a:endParaRPr sz="1100" dirty="0">
              <a:solidFill>
                <a:schemeClr val="dk1"/>
              </a:solidFill>
              <a:latin typeface="Verdana"/>
              <a:ea typeface="Verdana"/>
              <a:cs typeface="Verdana"/>
              <a:sym typeface="Verdana"/>
            </a:endParaRPr>
          </a:p>
        </p:txBody>
      </p:sp>
      <p:sp>
        <p:nvSpPr>
          <p:cNvPr id="134" name="Google Shape;134;p8"/>
          <p:cNvSpPr/>
          <p:nvPr/>
        </p:nvSpPr>
        <p:spPr>
          <a:xfrm flipH="1">
            <a:off x="3296279" y="442586"/>
            <a:ext cx="53942" cy="3350720"/>
          </a:xfrm>
          <a:custGeom>
            <a:avLst/>
            <a:gdLst/>
            <a:ahLst/>
            <a:cxnLst/>
            <a:rect l="l" t="t" r="r" b="b"/>
            <a:pathLst>
              <a:path w="120000" h="3255645" extrusionOk="0">
                <a:moveTo>
                  <a:pt x="0" y="0"/>
                </a:moveTo>
                <a:lnTo>
                  <a:pt x="0" y="3255264"/>
                </a:lnTo>
              </a:path>
            </a:pathLst>
          </a:custGeom>
          <a:noFill/>
          <a:ln w="127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8"/>
          <p:cNvSpPr/>
          <p:nvPr/>
        </p:nvSpPr>
        <p:spPr>
          <a:xfrm>
            <a:off x="1209444" y="506365"/>
            <a:ext cx="1794595" cy="2067939"/>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 name="Google Shape;136;p8"/>
          <p:cNvSpPr txBox="1"/>
          <p:nvPr/>
        </p:nvSpPr>
        <p:spPr>
          <a:xfrm>
            <a:off x="1244474" y="2778670"/>
            <a:ext cx="1718917" cy="856615"/>
          </a:xfrm>
          <a:prstGeom prst="rect">
            <a:avLst/>
          </a:prstGeom>
          <a:noFill/>
          <a:ln>
            <a:noFill/>
          </a:ln>
        </p:spPr>
        <p:txBody>
          <a:bodyPr spcFirstLastPara="1" wrap="square" lIns="0" tIns="12700" rIns="0" bIns="0" anchor="t" anchorCtr="0">
            <a:noAutofit/>
          </a:bodyPr>
          <a:lstStyle/>
          <a:p>
            <a:pPr marL="0" marR="0" lvl="0" indent="0" algn="ctr" rtl="0">
              <a:lnSpc>
                <a:spcPct val="118333"/>
              </a:lnSpc>
              <a:spcBef>
                <a:spcPts val="0"/>
              </a:spcBef>
              <a:spcAft>
                <a:spcPts val="0"/>
              </a:spcAft>
              <a:buNone/>
            </a:pPr>
            <a:r>
              <a:rPr lang="en-US" sz="1200" b="1" dirty="0">
                <a:solidFill>
                  <a:schemeClr val="tx1"/>
                </a:solidFill>
                <a:latin typeface="Verdana"/>
                <a:ea typeface="Verdana"/>
                <a:cs typeface="Verdana"/>
                <a:sym typeface="Verdana"/>
              </a:rPr>
              <a:t>Sara Wyant</a:t>
            </a:r>
            <a:endParaRPr sz="1200" dirty="0">
              <a:solidFill>
                <a:schemeClr val="tx1"/>
              </a:solidFill>
              <a:latin typeface="Verdana"/>
              <a:ea typeface="Verdana"/>
              <a:cs typeface="Verdana"/>
              <a:sym typeface="Verdana"/>
            </a:endParaRPr>
          </a:p>
          <a:p>
            <a:pPr marL="0" marR="0" lvl="0" indent="0" algn="ctr" rtl="0">
              <a:lnSpc>
                <a:spcPct val="118333"/>
              </a:lnSpc>
              <a:spcBef>
                <a:spcPts val="0"/>
              </a:spcBef>
              <a:spcAft>
                <a:spcPts val="0"/>
              </a:spcAft>
              <a:buNone/>
            </a:pPr>
            <a:r>
              <a:rPr lang="en-US" sz="1200" dirty="0">
                <a:solidFill>
                  <a:schemeClr val="dk1"/>
                </a:solidFill>
                <a:latin typeface="Verdana"/>
                <a:ea typeface="Verdana"/>
                <a:cs typeface="Verdana"/>
                <a:sym typeface="Verdana"/>
              </a:rPr>
              <a:t>President</a:t>
            </a:r>
            <a:endParaRPr sz="1200" dirty="0">
              <a:solidFill>
                <a:schemeClr val="dk1"/>
              </a:solidFill>
              <a:latin typeface="Verdana"/>
              <a:ea typeface="Verdana"/>
              <a:cs typeface="Verdana"/>
              <a:sym typeface="Verdana"/>
            </a:endParaRPr>
          </a:p>
          <a:p>
            <a:pPr marL="0" marR="0" lvl="0" indent="0" algn="ctr" rtl="0">
              <a:lnSpc>
                <a:spcPct val="118333"/>
              </a:lnSpc>
              <a:spcBef>
                <a:spcPts val="860"/>
              </a:spcBef>
              <a:spcAft>
                <a:spcPts val="0"/>
              </a:spcAft>
              <a:buNone/>
            </a:pPr>
            <a:r>
              <a:rPr lang="en-US" sz="1200" dirty="0">
                <a:solidFill>
                  <a:schemeClr val="dk1"/>
                </a:solidFill>
                <a:latin typeface="Verdana"/>
                <a:ea typeface="Verdana"/>
                <a:cs typeface="Verdana"/>
                <a:sym typeface="Verdana"/>
              </a:rPr>
              <a:t>(630) 247-7142</a:t>
            </a:r>
            <a:endParaRPr sz="1200" dirty="0">
              <a:solidFill>
                <a:schemeClr val="dk1"/>
              </a:solidFill>
              <a:latin typeface="Verdana"/>
              <a:ea typeface="Verdana"/>
              <a:cs typeface="Verdana"/>
              <a:sym typeface="Verdana"/>
            </a:endParaRPr>
          </a:p>
          <a:p>
            <a:pPr marL="0" marR="0" lvl="0" indent="0" algn="ctr" rtl="0">
              <a:lnSpc>
                <a:spcPct val="118333"/>
              </a:lnSpc>
              <a:spcBef>
                <a:spcPts val="0"/>
              </a:spcBef>
              <a:spcAft>
                <a:spcPts val="0"/>
              </a:spcAft>
              <a:buNone/>
            </a:pPr>
            <a:r>
              <a:rPr lang="en-US" sz="1200" u="sng" dirty="0">
                <a:solidFill>
                  <a:schemeClr val="hlink"/>
                </a:solidFill>
                <a:latin typeface="Verdana"/>
                <a:ea typeface="Verdana"/>
                <a:cs typeface="Verdana"/>
                <a:sym typeface="Verdana"/>
                <a:hlinkClick r:id="rId6"/>
              </a:rPr>
              <a:t>Sara@Agri-Pulse.com</a:t>
            </a:r>
            <a:endParaRPr sz="1200" dirty="0">
              <a:solidFill>
                <a:schemeClr val="dk1"/>
              </a:solidFill>
              <a:latin typeface="Verdana"/>
              <a:ea typeface="Verdana"/>
              <a:cs typeface="Verdana"/>
              <a:sym typeface="Verdana"/>
            </a:endParaRPr>
          </a:p>
        </p:txBody>
      </p:sp>
      <p:sp>
        <p:nvSpPr>
          <p:cNvPr id="137" name="Google Shape;137;p8"/>
          <p:cNvSpPr txBox="1">
            <a:spLocks noGrp="1"/>
          </p:cNvSpPr>
          <p:nvPr>
            <p:ph type="sldNum" idx="12"/>
          </p:nvPr>
        </p:nvSpPr>
        <p:spPr>
          <a:xfrm>
            <a:off x="463698" y="7355517"/>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3</a:t>
            </a:fld>
            <a:endParaRPr sz="1000" b="0" i="0" dirty="0">
              <a:solidFill>
                <a:schemeClr val="dk1"/>
              </a:solidFill>
              <a:latin typeface="Verdana"/>
              <a:ea typeface="Verdana"/>
              <a:cs typeface="Verdana"/>
              <a:sym typeface="Verdana"/>
            </a:endParaRPr>
          </a:p>
        </p:txBody>
      </p:sp>
      <p:sp>
        <p:nvSpPr>
          <p:cNvPr id="138" name="Google Shape;138;p8"/>
          <p:cNvSpPr txBox="1">
            <a:spLocks noGrp="1"/>
          </p:cNvSpPr>
          <p:nvPr>
            <p:ph type="title"/>
          </p:nvPr>
        </p:nvSpPr>
        <p:spPr>
          <a:xfrm>
            <a:off x="3988220" y="439722"/>
            <a:ext cx="2631440" cy="441959"/>
          </a:xfrm>
          <a:prstGeom prst="rect">
            <a:avLst/>
          </a:prstGeom>
          <a:solidFill>
            <a:srgbClr val="6CB33F"/>
          </a:solidFill>
          <a:ln>
            <a:noFill/>
          </a:ln>
        </p:spPr>
        <p:txBody>
          <a:bodyPr spcFirstLastPara="1" wrap="square" lIns="0" tIns="32375" rIns="0" bIns="0" anchor="t" anchorCtr="0">
            <a:noAutofit/>
          </a:bodyPr>
          <a:lstStyle/>
          <a:p>
            <a:pPr marL="289560" marR="0" lvl="0" indent="0" algn="l" rtl="0">
              <a:lnSpc>
                <a:spcPct val="100000"/>
              </a:lnSpc>
              <a:spcBef>
                <a:spcPts val="0"/>
              </a:spcBef>
              <a:spcAft>
                <a:spcPts val="0"/>
              </a:spcAft>
              <a:buNone/>
            </a:pPr>
            <a:r>
              <a:rPr lang="en-US" sz="2400" b="1" i="1" u="none" strike="noStrike" cap="none" dirty="0">
                <a:solidFill>
                  <a:schemeClr val="lt1"/>
                </a:solidFill>
                <a:latin typeface="Verdana"/>
                <a:ea typeface="Verdana"/>
                <a:cs typeface="Verdana"/>
                <a:sym typeface="Verdana"/>
              </a:rPr>
              <a:t>Thank You…</a:t>
            </a:r>
            <a:endParaRPr i="1" dirty="0"/>
          </a:p>
        </p:txBody>
      </p:sp>
      <mc:AlternateContent xmlns:mc="http://schemas.openxmlformats.org/markup-compatibility/2006" xmlns:p14="http://schemas.microsoft.com/office/powerpoint/2010/main">
        <mc:Choice Requires="p14">
          <p:contentPart p14:bwMode="auto" r:id="rId7">
            <p14:nvContentPartPr>
              <p14:cNvPr id="15" name="Ink 14">
                <a:extLst>
                  <a:ext uri="{FF2B5EF4-FFF2-40B4-BE49-F238E27FC236}">
                    <a16:creationId xmlns:a16="http://schemas.microsoft.com/office/drawing/2014/main" id="{FE41B1A4-1000-4AE6-A133-2C36094793F6}"/>
                  </a:ext>
                </a:extLst>
              </p14:cNvPr>
              <p14:cNvContentPartPr/>
              <p14:nvPr/>
            </p14:nvContentPartPr>
            <p14:xfrm>
              <a:off x="6619660" y="6602623"/>
              <a:ext cx="163080" cy="331560"/>
            </p14:xfrm>
          </p:contentPart>
        </mc:Choice>
        <mc:Fallback xmlns="">
          <p:pic>
            <p:nvPicPr>
              <p:cNvPr id="15" name="Ink 14">
                <a:extLst>
                  <a:ext uri="{FF2B5EF4-FFF2-40B4-BE49-F238E27FC236}">
                    <a16:creationId xmlns:a16="http://schemas.microsoft.com/office/drawing/2014/main" id="{FE41B1A4-1000-4AE6-A133-2C36094793F6}"/>
                  </a:ext>
                </a:extLst>
              </p:cNvPr>
              <p:cNvPicPr/>
              <p:nvPr/>
            </p:nvPicPr>
            <p:blipFill>
              <a:blip r:embed="rId11"/>
              <a:stretch>
                <a:fillRect/>
              </a:stretch>
            </p:blipFill>
            <p:spPr>
              <a:xfrm>
                <a:off x="6610660" y="6593623"/>
                <a:ext cx="180720" cy="349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Ink 19">
                <a:extLst>
                  <a:ext uri="{FF2B5EF4-FFF2-40B4-BE49-F238E27FC236}">
                    <a16:creationId xmlns:a16="http://schemas.microsoft.com/office/drawing/2014/main" id="{B0F02D49-33BF-4131-84AC-3B50C5850666}"/>
                  </a:ext>
                </a:extLst>
              </p14:cNvPr>
              <p14:cNvContentPartPr/>
              <p14:nvPr/>
            </p14:nvContentPartPr>
            <p14:xfrm>
              <a:off x="7012420" y="6743023"/>
              <a:ext cx="135000" cy="22680"/>
            </p14:xfrm>
          </p:contentPart>
        </mc:Choice>
        <mc:Fallback xmlns="">
          <p:pic>
            <p:nvPicPr>
              <p:cNvPr id="20" name="Ink 19">
                <a:extLst>
                  <a:ext uri="{FF2B5EF4-FFF2-40B4-BE49-F238E27FC236}">
                    <a16:creationId xmlns:a16="http://schemas.microsoft.com/office/drawing/2014/main" id="{B0F02D49-33BF-4131-84AC-3B50C5850666}"/>
                  </a:ext>
                </a:extLst>
              </p:cNvPr>
              <p:cNvPicPr/>
              <p:nvPr/>
            </p:nvPicPr>
            <p:blipFill>
              <a:blip r:embed="rId13"/>
              <a:stretch>
                <a:fillRect/>
              </a:stretch>
            </p:blipFill>
            <p:spPr>
              <a:xfrm>
                <a:off x="7003420" y="6734023"/>
                <a:ext cx="152640" cy="40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Ink 22">
                <a:extLst>
                  <a:ext uri="{FF2B5EF4-FFF2-40B4-BE49-F238E27FC236}">
                    <a16:creationId xmlns:a16="http://schemas.microsoft.com/office/drawing/2014/main" id="{62B53E7F-4AAA-40AE-B28B-DD482CE199C0}"/>
                  </a:ext>
                </a:extLst>
              </p14:cNvPr>
              <p14:cNvContentPartPr/>
              <p14:nvPr/>
            </p14:nvContentPartPr>
            <p14:xfrm>
              <a:off x="6973180" y="6816103"/>
              <a:ext cx="134640" cy="78840"/>
            </p14:xfrm>
          </p:contentPart>
        </mc:Choice>
        <mc:Fallback xmlns="">
          <p:pic>
            <p:nvPicPr>
              <p:cNvPr id="23" name="Ink 22">
                <a:extLst>
                  <a:ext uri="{FF2B5EF4-FFF2-40B4-BE49-F238E27FC236}">
                    <a16:creationId xmlns:a16="http://schemas.microsoft.com/office/drawing/2014/main" id="{62B53E7F-4AAA-40AE-B28B-DD482CE199C0}"/>
                  </a:ext>
                </a:extLst>
              </p:cNvPr>
              <p:cNvPicPr/>
              <p:nvPr/>
            </p:nvPicPr>
            <p:blipFill>
              <a:blip r:embed="rId15"/>
              <a:stretch>
                <a:fillRect/>
              </a:stretch>
            </p:blipFill>
            <p:spPr>
              <a:xfrm>
                <a:off x="6954100" y="6807103"/>
                <a:ext cx="162360" cy="106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7" name="Ink 26">
                <a:extLst>
                  <a:ext uri="{FF2B5EF4-FFF2-40B4-BE49-F238E27FC236}">
                    <a16:creationId xmlns:a16="http://schemas.microsoft.com/office/drawing/2014/main" id="{E71F6516-F8CD-4710-96D5-99227ACAD952}"/>
                  </a:ext>
                </a:extLst>
              </p14:cNvPr>
              <p14:cNvContentPartPr/>
              <p14:nvPr/>
            </p14:nvContentPartPr>
            <p14:xfrm>
              <a:off x="6961660" y="7012303"/>
              <a:ext cx="360" cy="360"/>
            </p14:xfrm>
          </p:contentPart>
        </mc:Choice>
        <mc:Fallback xmlns="">
          <p:pic>
            <p:nvPicPr>
              <p:cNvPr id="27" name="Ink 26">
                <a:extLst>
                  <a:ext uri="{FF2B5EF4-FFF2-40B4-BE49-F238E27FC236}">
                    <a16:creationId xmlns:a16="http://schemas.microsoft.com/office/drawing/2014/main" id="{E71F6516-F8CD-4710-96D5-99227ACAD952}"/>
                  </a:ext>
                </a:extLst>
              </p:cNvPr>
              <p:cNvPicPr/>
              <p:nvPr/>
            </p:nvPicPr>
            <p:blipFill>
              <a:blip r:embed="rId17"/>
              <a:stretch>
                <a:fillRect/>
              </a:stretch>
            </p:blipFill>
            <p:spPr>
              <a:xfrm>
                <a:off x="6942580" y="6993223"/>
                <a:ext cx="38160" cy="381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8" name="Ink 127">
                <a:extLst>
                  <a:ext uri="{FF2B5EF4-FFF2-40B4-BE49-F238E27FC236}">
                    <a16:creationId xmlns:a16="http://schemas.microsoft.com/office/drawing/2014/main" id="{087CCD01-BBAB-4D02-9F19-743FB8FD41C2}"/>
                  </a:ext>
                </a:extLst>
              </p14:cNvPr>
              <p14:cNvContentPartPr/>
              <p14:nvPr/>
            </p14:nvContentPartPr>
            <p14:xfrm>
              <a:off x="7000900" y="6984223"/>
              <a:ext cx="135000" cy="141120"/>
            </p14:xfrm>
          </p:contentPart>
        </mc:Choice>
        <mc:Fallback xmlns="">
          <p:pic>
            <p:nvPicPr>
              <p:cNvPr id="128" name="Ink 127">
                <a:extLst>
                  <a:ext uri="{FF2B5EF4-FFF2-40B4-BE49-F238E27FC236}">
                    <a16:creationId xmlns:a16="http://schemas.microsoft.com/office/drawing/2014/main" id="{087CCD01-BBAB-4D02-9F19-743FB8FD41C2}"/>
                  </a:ext>
                </a:extLst>
              </p:cNvPr>
              <p:cNvPicPr/>
              <p:nvPr/>
            </p:nvPicPr>
            <p:blipFill>
              <a:blip r:embed="rId19"/>
              <a:stretch>
                <a:fillRect/>
              </a:stretch>
            </p:blipFill>
            <p:spPr>
              <a:xfrm>
                <a:off x="6981820" y="6965143"/>
                <a:ext cx="172800" cy="178920"/>
              </a:xfrm>
              <a:prstGeom prst="rect">
                <a:avLst/>
              </a:prstGeom>
            </p:spPr>
          </p:pic>
        </mc:Fallback>
      </mc:AlternateContent>
      <p:pic>
        <p:nvPicPr>
          <p:cNvPr id="17" name="Picture 16" descr="A picture containing text, clipart&#10;&#10;Description automatically generated">
            <a:extLst>
              <a:ext uri="{FF2B5EF4-FFF2-40B4-BE49-F238E27FC236}">
                <a16:creationId xmlns:a16="http://schemas.microsoft.com/office/drawing/2014/main" id="{BF25AEF5-336E-4669-A885-649833DDB00E}"/>
              </a:ext>
            </a:extLst>
          </p:cNvPr>
          <p:cNvPicPr>
            <a:picLocks noChangeAspect="1"/>
          </p:cNvPicPr>
          <p:nvPr/>
        </p:nvPicPr>
        <p:blipFill>
          <a:blip r:embed="rId20"/>
          <a:stretch>
            <a:fillRect/>
          </a:stretch>
        </p:blipFill>
        <p:spPr>
          <a:xfrm>
            <a:off x="6308757" y="6157902"/>
            <a:ext cx="3409950" cy="14954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C406CE-AEF7-45B3-935D-BBA6C00AB089}"/>
              </a:ext>
            </a:extLst>
          </p:cNvPr>
          <p:cNvSpPr>
            <a:spLocks noGrp="1"/>
          </p:cNvSpPr>
          <p:nvPr>
            <p:ph type="body" idx="1"/>
          </p:nvPr>
        </p:nvSpPr>
        <p:spPr>
          <a:xfrm>
            <a:off x="503561" y="1410808"/>
            <a:ext cx="9051278" cy="4626933"/>
          </a:xfrm>
        </p:spPr>
        <p:txBody>
          <a:bodyPr/>
          <a:lstStyle/>
          <a:p>
            <a:pPr marL="0" indent="0">
              <a:buClr>
                <a:schemeClr val="tx1"/>
              </a:buClr>
              <a:defRPr/>
            </a:pPr>
            <a:r>
              <a:rPr lang="en-US" altLang="en-US" sz="2400" b="1" dirty="0">
                <a:latin typeface="Calibri" panose="020F0502020204030204" pitchFamily="34" charset="0"/>
                <a:ea typeface="Verdana" panose="020B0604030504040204" pitchFamily="34" charset="0"/>
                <a:cs typeface="Calibri" panose="020F0502020204030204" pitchFamily="34" charset="0"/>
              </a:rPr>
              <a:t>	 Ag, Food &amp; Rural Opinion Leaders</a:t>
            </a:r>
            <a:br>
              <a:rPr lang="en-US" altLang="en-US" sz="2400" b="1" dirty="0">
                <a:latin typeface="Calibri" panose="020F0502020204030204" pitchFamily="34" charset="0"/>
                <a:ea typeface="Verdana" panose="020B0604030504040204" pitchFamily="34" charset="0"/>
                <a:cs typeface="Calibri" panose="020F0502020204030204" pitchFamily="34" charset="0"/>
              </a:rPr>
            </a:br>
            <a:endParaRPr lang="en-US" altLang="en-US" sz="2200" b="1" dirty="0">
              <a:latin typeface="Calibri" panose="020F0502020204030204" pitchFamily="34" charset="0"/>
              <a:ea typeface="Verdana" panose="020B0604030504040204" pitchFamily="34" charset="0"/>
              <a:cs typeface="Calibri" panose="020F0502020204030204" pitchFamily="34" charset="0"/>
            </a:endParaRPr>
          </a:p>
          <a:p>
            <a:pPr marL="1028700" lvl="1" indent="-342900" eaLnBrk="1" hangingPunct="1">
              <a:buClr>
                <a:schemeClr val="tx1"/>
              </a:buClr>
              <a:buFont typeface="Wingdings" panose="05000000000000000000" pitchFamily="2" charset="2"/>
              <a:buChar char="Ø"/>
              <a:defRPr/>
            </a:pPr>
            <a:r>
              <a:rPr lang="en-US" altLang="en-US" sz="2400" dirty="0">
                <a:solidFill>
                  <a:schemeClr val="tx1"/>
                </a:solidFill>
                <a:latin typeface="Calibri" panose="020F0502020204030204" pitchFamily="34" charset="0"/>
                <a:ea typeface="Verdana" panose="020B0604030504040204" pitchFamily="34" charset="0"/>
                <a:cs typeface="Calibri" panose="020F0502020204030204" pitchFamily="34" charset="0"/>
              </a:rPr>
              <a:t>Federal legislators &amp; staff involved in agriculture, food &amp; energy</a:t>
            </a:r>
            <a:br>
              <a:rPr lang="en-US" altLang="en-US" sz="2400" dirty="0">
                <a:solidFill>
                  <a:schemeClr val="tx1"/>
                </a:solidFill>
                <a:latin typeface="Calibri" panose="020F0502020204030204" pitchFamily="34" charset="0"/>
                <a:ea typeface="Verdana" panose="020B0604030504040204" pitchFamily="34" charset="0"/>
                <a:cs typeface="Calibri" panose="020F0502020204030204" pitchFamily="34" charset="0"/>
              </a:rPr>
            </a:br>
            <a:endParaRPr lang="en-US" altLang="en-US" sz="1000" dirty="0">
              <a:solidFill>
                <a:schemeClr val="tx1"/>
              </a:solidFill>
              <a:latin typeface="Calibri" panose="020F0502020204030204" pitchFamily="34" charset="0"/>
              <a:ea typeface="Verdana" panose="020B0604030504040204" pitchFamily="34" charset="0"/>
              <a:cs typeface="Calibri" panose="020F0502020204030204" pitchFamily="34" charset="0"/>
            </a:endParaRPr>
          </a:p>
          <a:p>
            <a:pPr marL="1028700" lvl="1" indent="-342900" eaLnBrk="1" hangingPunct="1">
              <a:buClr>
                <a:schemeClr val="tx1"/>
              </a:buClr>
              <a:buFont typeface="Wingdings" panose="05000000000000000000" pitchFamily="2" charset="2"/>
              <a:buChar char="Ø"/>
              <a:defRPr/>
            </a:pPr>
            <a:r>
              <a:rPr lang="en-US" altLang="en-US" sz="2400" dirty="0">
                <a:solidFill>
                  <a:schemeClr val="tx1"/>
                </a:solidFill>
                <a:latin typeface="Calibri" panose="020F0502020204030204" pitchFamily="34" charset="0"/>
                <a:ea typeface="Verdana" panose="020B0604030504040204" pitchFamily="34" charset="0"/>
                <a:cs typeface="Calibri" panose="020F0502020204030204" pitchFamily="34" charset="0"/>
              </a:rPr>
              <a:t>Governors and state ag department staff in all 50 States</a:t>
            </a:r>
            <a:br>
              <a:rPr lang="en-US" altLang="en-US" sz="2400" dirty="0">
                <a:solidFill>
                  <a:schemeClr val="tx1"/>
                </a:solidFill>
                <a:latin typeface="Calibri" panose="020F0502020204030204" pitchFamily="34" charset="0"/>
                <a:ea typeface="Verdana" panose="020B0604030504040204" pitchFamily="34" charset="0"/>
                <a:cs typeface="Calibri" panose="020F0502020204030204" pitchFamily="34" charset="0"/>
              </a:rPr>
            </a:br>
            <a:endParaRPr lang="en-US" altLang="en-US" sz="1000" dirty="0">
              <a:solidFill>
                <a:schemeClr val="tx1"/>
              </a:solidFill>
              <a:latin typeface="Calibri" panose="020F0502020204030204" pitchFamily="34" charset="0"/>
              <a:ea typeface="Verdana" panose="020B0604030504040204" pitchFamily="34" charset="0"/>
              <a:cs typeface="Calibri" panose="020F0502020204030204" pitchFamily="34" charset="0"/>
            </a:endParaRPr>
          </a:p>
          <a:p>
            <a:pPr marL="1028700" lvl="1" indent="-342900" eaLnBrk="1" hangingPunct="1">
              <a:buClr>
                <a:schemeClr val="tx1"/>
              </a:buClr>
              <a:buFont typeface="Wingdings" panose="05000000000000000000" pitchFamily="2" charset="2"/>
              <a:buChar char="Ø"/>
              <a:defRPr/>
            </a:pPr>
            <a:r>
              <a:rPr lang="en-US" altLang="en-US" sz="2400" dirty="0">
                <a:solidFill>
                  <a:schemeClr val="tx1"/>
                </a:solidFill>
                <a:latin typeface="Calibri" panose="020F0502020204030204" pitchFamily="34" charset="0"/>
                <a:ea typeface="Verdana" panose="020B0604030504040204" pitchFamily="34" charset="0"/>
                <a:cs typeface="Calibri" panose="020F0502020204030204" pitchFamily="34" charset="0"/>
              </a:rPr>
              <a:t>“C-Suite” &amp; ag policy-minded executives in agri-business, farm retail/co-ops, energy &amp; food industries</a:t>
            </a:r>
            <a:br>
              <a:rPr lang="en-US" altLang="en-US" sz="2400" dirty="0">
                <a:solidFill>
                  <a:schemeClr val="tx1"/>
                </a:solidFill>
                <a:latin typeface="Calibri" panose="020F0502020204030204" pitchFamily="34" charset="0"/>
                <a:ea typeface="Verdana" panose="020B0604030504040204" pitchFamily="34" charset="0"/>
                <a:cs typeface="Calibri" panose="020F0502020204030204" pitchFamily="34" charset="0"/>
              </a:rPr>
            </a:br>
            <a:endParaRPr lang="en-US" altLang="en-US" sz="1000" dirty="0">
              <a:solidFill>
                <a:schemeClr val="tx1"/>
              </a:solidFill>
              <a:latin typeface="Calibri" panose="020F0502020204030204" pitchFamily="34" charset="0"/>
              <a:ea typeface="Verdana" panose="020B0604030504040204" pitchFamily="34" charset="0"/>
              <a:cs typeface="Calibri" panose="020F0502020204030204" pitchFamily="34" charset="0"/>
            </a:endParaRPr>
          </a:p>
          <a:p>
            <a:pPr marL="1028700" lvl="1" indent="-342900" eaLnBrk="1" hangingPunct="1">
              <a:spcAft>
                <a:spcPts val="700"/>
              </a:spcAft>
              <a:buClr>
                <a:schemeClr val="tx1"/>
              </a:buClr>
              <a:buFont typeface="Wingdings" panose="05000000000000000000" pitchFamily="2" charset="2"/>
              <a:buChar char="Ø"/>
              <a:defRPr/>
            </a:pPr>
            <a:r>
              <a:rPr lang="en-US" altLang="en-US" sz="2400" dirty="0">
                <a:solidFill>
                  <a:schemeClr val="tx1"/>
                </a:solidFill>
                <a:latin typeface="Calibri" panose="020F0502020204030204" pitchFamily="34" charset="0"/>
                <a:ea typeface="Verdana" panose="020B0604030504040204" pitchFamily="34" charset="0"/>
                <a:cs typeface="Calibri" panose="020F0502020204030204" pitchFamily="34" charset="0"/>
              </a:rPr>
              <a:t>Farmer leaders &amp; staff serving farm commodity, marketing, promotion &amp; trade organizations</a:t>
            </a:r>
          </a:p>
          <a:p>
            <a:pPr marL="1028700" lvl="1" indent="-342900" eaLnBrk="1" hangingPunct="1">
              <a:spcAft>
                <a:spcPts val="700"/>
              </a:spcAft>
              <a:buClr>
                <a:schemeClr val="tx1"/>
              </a:buClr>
              <a:buFont typeface="Wingdings" panose="05000000000000000000" pitchFamily="2" charset="2"/>
              <a:buChar char="Ø"/>
              <a:defRPr/>
            </a:pPr>
            <a:r>
              <a:rPr lang="en-US" altLang="en-US" sz="2400" dirty="0">
                <a:solidFill>
                  <a:schemeClr val="tx1"/>
                </a:solidFill>
                <a:latin typeface="Calibri" panose="020F0502020204030204" pitchFamily="34" charset="0"/>
                <a:ea typeface="Verdana" panose="020B0604030504040204" pitchFamily="34" charset="0"/>
                <a:cs typeface="Calibri" panose="020F0502020204030204" pitchFamily="34" charset="0"/>
              </a:rPr>
              <a:t>Ag, food &amp; rural policy influencers across the U.S.</a:t>
            </a:r>
          </a:p>
          <a:p>
            <a:pPr marL="514350" indent="-285750">
              <a:buClr>
                <a:schemeClr val="tx1"/>
              </a:buClr>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sp>
        <p:nvSpPr>
          <p:cNvPr id="4" name="Google Shape;123;p7">
            <a:extLst>
              <a:ext uri="{FF2B5EF4-FFF2-40B4-BE49-F238E27FC236}">
                <a16:creationId xmlns:a16="http://schemas.microsoft.com/office/drawing/2014/main" id="{E3EFBC64-9CEF-4B43-B11F-86C5E427A850}"/>
              </a:ext>
            </a:extLst>
          </p:cNvPr>
          <p:cNvSpPr txBox="1">
            <a:spLocks noGrp="1"/>
          </p:cNvSpPr>
          <p:nvPr>
            <p:ph type="sldNum" idx="12"/>
          </p:nvPr>
        </p:nvSpPr>
        <p:spPr>
          <a:xfrm>
            <a:off x="431800" y="7387411"/>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4</a:t>
            </a:fld>
            <a:endParaRPr sz="1000" b="0" i="0" dirty="0">
              <a:solidFill>
                <a:schemeClr val="dk1"/>
              </a:solidFill>
              <a:latin typeface="Verdana"/>
              <a:ea typeface="Verdana"/>
              <a:cs typeface="Verdana"/>
              <a:sym typeface="Verdana"/>
            </a:endParaRPr>
          </a:p>
        </p:txBody>
      </p:sp>
      <p:sp>
        <p:nvSpPr>
          <p:cNvPr id="5" name="Google Shape;138;p8">
            <a:extLst>
              <a:ext uri="{FF2B5EF4-FFF2-40B4-BE49-F238E27FC236}">
                <a16:creationId xmlns:a16="http://schemas.microsoft.com/office/drawing/2014/main" id="{DA79B1E0-D0A3-42FC-8C3F-E17E655F760B}"/>
              </a:ext>
            </a:extLst>
          </p:cNvPr>
          <p:cNvSpPr txBox="1">
            <a:spLocks noGrp="1"/>
          </p:cNvSpPr>
          <p:nvPr>
            <p:ph type="title"/>
          </p:nvPr>
        </p:nvSpPr>
        <p:spPr>
          <a:xfrm>
            <a:off x="971550" y="492983"/>
            <a:ext cx="3497900" cy="549604"/>
          </a:xfrm>
          <a:prstGeom prst="rect">
            <a:avLst/>
          </a:prstGeom>
          <a:solidFill>
            <a:srgbClr val="6CB33F"/>
          </a:solidFill>
          <a:ln>
            <a:noFill/>
          </a:ln>
        </p:spPr>
        <p:txBody>
          <a:bodyPr spcFirstLastPara="1" wrap="square" lIns="0" tIns="32375" rIns="0" bIns="0" anchor="t" anchorCtr="0">
            <a:noAutofit/>
          </a:bodyPr>
          <a:lstStyle/>
          <a:p>
            <a:pPr marL="289560" marR="0" lvl="0" indent="0" algn="l" rtl="0">
              <a:lnSpc>
                <a:spcPct val="100000"/>
              </a:lnSpc>
              <a:spcBef>
                <a:spcPts val="0"/>
              </a:spcBef>
              <a:spcAft>
                <a:spcPts val="0"/>
              </a:spcAft>
              <a:buNone/>
            </a:pPr>
            <a:r>
              <a:rPr lang="en-US" sz="3000" dirty="0"/>
              <a:t>Who We Are…</a:t>
            </a:r>
            <a:endParaRPr sz="3000" dirty="0"/>
          </a:p>
        </p:txBody>
      </p:sp>
      <p:pic>
        <p:nvPicPr>
          <p:cNvPr id="6" name="Picture 5" descr="A picture containing text, clipart&#10;&#10;Description automatically generated">
            <a:extLst>
              <a:ext uri="{FF2B5EF4-FFF2-40B4-BE49-F238E27FC236}">
                <a16:creationId xmlns:a16="http://schemas.microsoft.com/office/drawing/2014/main" id="{19D17CAE-5657-436D-9B6A-1A8901254AC9}"/>
              </a:ext>
            </a:extLst>
          </p:cNvPr>
          <p:cNvPicPr>
            <a:picLocks noChangeAspect="1"/>
          </p:cNvPicPr>
          <p:nvPr/>
        </p:nvPicPr>
        <p:blipFill>
          <a:blip r:embed="rId2"/>
          <a:stretch>
            <a:fillRect/>
          </a:stretch>
        </p:blipFill>
        <p:spPr>
          <a:xfrm>
            <a:off x="6324600" y="6140730"/>
            <a:ext cx="3409950" cy="1495411"/>
          </a:xfrm>
          <a:prstGeom prst="rect">
            <a:avLst/>
          </a:prstGeom>
        </p:spPr>
      </p:pic>
    </p:spTree>
    <p:extLst>
      <p:ext uri="{BB962C8B-B14F-4D97-AF65-F5344CB8AC3E}">
        <p14:creationId xmlns:p14="http://schemas.microsoft.com/office/powerpoint/2010/main" val="2890790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7B11DFF-880B-4199-AE82-464A7661B496}"/>
              </a:ext>
            </a:extLst>
          </p:cNvPr>
          <p:cNvSpPr>
            <a:spLocks noGrp="1"/>
          </p:cNvSpPr>
          <p:nvPr>
            <p:ph type="body" idx="1"/>
          </p:nvPr>
        </p:nvSpPr>
        <p:spPr>
          <a:xfrm>
            <a:off x="971550" y="1612620"/>
            <a:ext cx="8527527" cy="4547160"/>
          </a:xfrm>
        </p:spPr>
        <p:txBody>
          <a:bodyPr/>
          <a:lstStyle/>
          <a:p>
            <a:pPr marL="342900" indent="-342900">
              <a:spcBef>
                <a:spcPts val="600"/>
              </a:spcBef>
              <a:buClr>
                <a:schemeClr val="tx1">
                  <a:lumMod val="95000"/>
                  <a:lumOff val="5000"/>
                </a:schemeClr>
              </a:buClr>
              <a:buFont typeface="Wingdings" panose="05000000000000000000" pitchFamily="2" charset="2"/>
              <a:buChar char="Ø"/>
              <a:defRPr/>
            </a:pPr>
            <a:r>
              <a:rPr lang="en-US" altLang="en-US" sz="2400" dirty="0">
                <a:latin typeface="Calibri" panose="020F0502020204030204" pitchFamily="34" charset="0"/>
                <a:ea typeface="Verdana" panose="020B0604030504040204" pitchFamily="34" charset="0"/>
                <a:cs typeface="Calibri" panose="020F0502020204030204" pitchFamily="34" charset="0"/>
              </a:rPr>
              <a:t>Cover all policy aspects of the food, fuel, feed &amp; fiber industries</a:t>
            </a:r>
            <a:br>
              <a:rPr lang="en-US" altLang="en-US" sz="2400" dirty="0">
                <a:latin typeface="Calibri" panose="020F0502020204030204" pitchFamily="34" charset="0"/>
                <a:ea typeface="Verdana" panose="020B0604030504040204" pitchFamily="34" charset="0"/>
                <a:cs typeface="Calibri" panose="020F0502020204030204" pitchFamily="34" charset="0"/>
              </a:rPr>
            </a:br>
            <a:endParaRPr lang="en-US" altLang="en-US" sz="2400" dirty="0">
              <a:latin typeface="Calibri" panose="020F0502020204030204" pitchFamily="34" charset="0"/>
              <a:ea typeface="Verdana" panose="020B0604030504040204" pitchFamily="34" charset="0"/>
              <a:cs typeface="Calibri" panose="020F0502020204030204" pitchFamily="34" charset="0"/>
            </a:endParaRPr>
          </a:p>
          <a:p>
            <a:pPr marL="342900" indent="-342900">
              <a:spcBef>
                <a:spcPts val="600"/>
              </a:spcBef>
              <a:buClr>
                <a:schemeClr val="tx1">
                  <a:lumMod val="95000"/>
                  <a:lumOff val="5000"/>
                </a:schemeClr>
              </a:buClr>
              <a:buFont typeface="Wingdings" panose="05000000000000000000" pitchFamily="2" charset="2"/>
              <a:buChar char="Ø"/>
              <a:defRPr/>
            </a:pPr>
            <a:r>
              <a:rPr lang="en-US" altLang="en-US" sz="2400" dirty="0">
                <a:latin typeface="Calibri" panose="020F0502020204030204" pitchFamily="34" charset="0"/>
                <a:ea typeface="Verdana" panose="020B0604030504040204" pitchFamily="34" charset="0"/>
                <a:cs typeface="Calibri" panose="020F0502020204030204" pitchFamily="34" charset="0"/>
              </a:rPr>
              <a:t>Inform our readers about ag policy decisions made in Washington D.C., Sacramento, CA and across the U.S. that impact their productivity, their businesses and their </a:t>
            </a:r>
            <a:r>
              <a:rPr lang="en-US" altLang="en-US" sz="2400" i="1" dirty="0">
                <a:latin typeface="Calibri" panose="020F0502020204030204" pitchFamily="34" charset="0"/>
                <a:ea typeface="Verdana" panose="020B0604030504040204" pitchFamily="34" charset="0"/>
                <a:cs typeface="Calibri" panose="020F0502020204030204" pitchFamily="34" charset="0"/>
              </a:rPr>
              <a:t>bottom line!</a:t>
            </a:r>
            <a:br>
              <a:rPr lang="en-US" altLang="en-US" sz="2400" i="1" dirty="0">
                <a:latin typeface="Calibri" panose="020F0502020204030204" pitchFamily="34" charset="0"/>
                <a:ea typeface="Verdana" panose="020B0604030504040204" pitchFamily="34" charset="0"/>
                <a:cs typeface="Calibri" panose="020F0502020204030204" pitchFamily="34" charset="0"/>
              </a:rPr>
            </a:br>
            <a:endParaRPr lang="en-US" altLang="en-US" sz="2400" i="1" dirty="0">
              <a:latin typeface="Calibri" panose="020F0502020204030204" pitchFamily="34" charset="0"/>
              <a:ea typeface="Verdana" panose="020B0604030504040204" pitchFamily="34" charset="0"/>
              <a:cs typeface="Calibri" panose="020F0502020204030204" pitchFamily="34" charset="0"/>
            </a:endParaRPr>
          </a:p>
          <a:p>
            <a:pPr marL="342900" indent="-342900">
              <a:spcBef>
                <a:spcPts val="600"/>
              </a:spcBef>
              <a:buClr>
                <a:schemeClr val="tx1">
                  <a:lumMod val="95000"/>
                  <a:lumOff val="5000"/>
                </a:schemeClr>
              </a:buClr>
              <a:buFont typeface="Wingdings" panose="05000000000000000000" pitchFamily="2" charset="2"/>
              <a:buChar char="Ø"/>
              <a:defRPr/>
            </a:pPr>
            <a:r>
              <a:rPr lang="en-US" altLang="en-US" sz="2400" dirty="0">
                <a:latin typeface="Calibri" panose="020F0502020204030204" pitchFamily="34" charset="0"/>
                <a:ea typeface="Verdana" panose="020B0604030504040204" pitchFamily="34" charset="0"/>
                <a:cs typeface="Calibri" panose="020F0502020204030204" pitchFamily="34" charset="0"/>
              </a:rPr>
              <a:t>Agri-Pulse is the largest, most experienced news bureau in the U.S. dedicated 100% to covering ag &amp; food policy issues </a:t>
            </a:r>
          </a:p>
        </p:txBody>
      </p:sp>
      <p:sp>
        <p:nvSpPr>
          <p:cNvPr id="4" name="Google Shape;123;p7">
            <a:extLst>
              <a:ext uri="{FF2B5EF4-FFF2-40B4-BE49-F238E27FC236}">
                <a16:creationId xmlns:a16="http://schemas.microsoft.com/office/drawing/2014/main" id="{A523336A-A17E-4486-83FB-31E3E8796555}"/>
              </a:ext>
            </a:extLst>
          </p:cNvPr>
          <p:cNvSpPr txBox="1">
            <a:spLocks noGrp="1"/>
          </p:cNvSpPr>
          <p:nvPr>
            <p:ph type="sldNum" idx="12"/>
          </p:nvPr>
        </p:nvSpPr>
        <p:spPr>
          <a:xfrm>
            <a:off x="431800" y="7387411"/>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5</a:t>
            </a:fld>
            <a:endParaRPr sz="1000" b="0" i="0" dirty="0">
              <a:solidFill>
                <a:schemeClr val="dk1"/>
              </a:solidFill>
              <a:latin typeface="Verdana"/>
              <a:ea typeface="Verdana"/>
              <a:cs typeface="Verdana"/>
              <a:sym typeface="Verdana"/>
            </a:endParaRPr>
          </a:p>
        </p:txBody>
      </p:sp>
      <p:sp>
        <p:nvSpPr>
          <p:cNvPr id="5" name="Google Shape;138;p8">
            <a:extLst>
              <a:ext uri="{FF2B5EF4-FFF2-40B4-BE49-F238E27FC236}">
                <a16:creationId xmlns:a16="http://schemas.microsoft.com/office/drawing/2014/main" id="{FE1FE038-A935-4911-894A-97857B60EC76}"/>
              </a:ext>
            </a:extLst>
          </p:cNvPr>
          <p:cNvSpPr txBox="1">
            <a:spLocks noGrp="1"/>
          </p:cNvSpPr>
          <p:nvPr>
            <p:ph type="title"/>
          </p:nvPr>
        </p:nvSpPr>
        <p:spPr>
          <a:xfrm>
            <a:off x="971550" y="478564"/>
            <a:ext cx="3668816" cy="629854"/>
          </a:xfrm>
          <a:prstGeom prst="rect">
            <a:avLst/>
          </a:prstGeom>
          <a:solidFill>
            <a:srgbClr val="6CB33F"/>
          </a:solidFill>
          <a:ln>
            <a:noFill/>
          </a:ln>
        </p:spPr>
        <p:txBody>
          <a:bodyPr spcFirstLastPara="1" wrap="square" lIns="0" tIns="32375" rIns="0" bIns="0" anchor="t" anchorCtr="0">
            <a:noAutofit/>
          </a:bodyPr>
          <a:lstStyle/>
          <a:p>
            <a:pPr marL="289560" marR="0" lvl="0" indent="0" algn="l" rtl="0">
              <a:lnSpc>
                <a:spcPct val="100000"/>
              </a:lnSpc>
              <a:spcBef>
                <a:spcPts val="0"/>
              </a:spcBef>
              <a:spcAft>
                <a:spcPts val="0"/>
              </a:spcAft>
              <a:buNone/>
            </a:pPr>
            <a:r>
              <a:rPr lang="en-US" sz="3000" dirty="0"/>
              <a:t>What We Do…</a:t>
            </a:r>
            <a:endParaRPr sz="3000" dirty="0"/>
          </a:p>
        </p:txBody>
      </p:sp>
      <p:pic>
        <p:nvPicPr>
          <p:cNvPr id="9" name="Picture 8" descr="A picture containing text, clipart&#10;&#10;Description automatically generated">
            <a:extLst>
              <a:ext uri="{FF2B5EF4-FFF2-40B4-BE49-F238E27FC236}">
                <a16:creationId xmlns:a16="http://schemas.microsoft.com/office/drawing/2014/main" id="{9EB7ED4A-DC9E-4B3B-A510-A986C3478064}"/>
              </a:ext>
            </a:extLst>
          </p:cNvPr>
          <p:cNvPicPr>
            <a:picLocks noChangeAspect="1"/>
          </p:cNvPicPr>
          <p:nvPr/>
        </p:nvPicPr>
        <p:blipFill>
          <a:blip r:embed="rId2"/>
          <a:stretch>
            <a:fillRect/>
          </a:stretch>
        </p:blipFill>
        <p:spPr>
          <a:xfrm>
            <a:off x="6324600" y="6159780"/>
            <a:ext cx="3409950" cy="1495411"/>
          </a:xfrm>
          <a:prstGeom prst="rect">
            <a:avLst/>
          </a:prstGeom>
        </p:spPr>
      </p:pic>
    </p:spTree>
    <p:extLst>
      <p:ext uri="{BB962C8B-B14F-4D97-AF65-F5344CB8AC3E}">
        <p14:creationId xmlns:p14="http://schemas.microsoft.com/office/powerpoint/2010/main" val="2268654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42"/>
        <p:cNvGrpSpPr/>
        <p:nvPr/>
      </p:nvGrpSpPr>
      <p:grpSpPr>
        <a:xfrm>
          <a:off x="0" y="0"/>
          <a:ext cx="0" cy="0"/>
          <a:chOff x="0" y="0"/>
          <a:chExt cx="0" cy="0"/>
        </a:xfrm>
      </p:grpSpPr>
      <p:sp>
        <p:nvSpPr>
          <p:cNvPr id="143" name="Google Shape;143;p9"/>
          <p:cNvSpPr/>
          <p:nvPr/>
        </p:nvSpPr>
        <p:spPr>
          <a:xfrm>
            <a:off x="5916131" y="468448"/>
            <a:ext cx="3251216" cy="204770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4" name="Google Shape;144;p9"/>
          <p:cNvSpPr/>
          <p:nvPr/>
        </p:nvSpPr>
        <p:spPr>
          <a:xfrm>
            <a:off x="6321526" y="981113"/>
            <a:ext cx="1925955" cy="700405"/>
          </a:xfrm>
          <a:custGeom>
            <a:avLst/>
            <a:gdLst/>
            <a:ahLst/>
            <a:cxnLst/>
            <a:rect l="l" t="t" r="r" b="b"/>
            <a:pathLst>
              <a:path w="1925954" h="700405" extrusionOk="0">
                <a:moveTo>
                  <a:pt x="0" y="700354"/>
                </a:moveTo>
                <a:lnTo>
                  <a:pt x="1925421" y="700354"/>
                </a:lnTo>
                <a:lnTo>
                  <a:pt x="1925421" y="0"/>
                </a:lnTo>
                <a:lnTo>
                  <a:pt x="0" y="0"/>
                </a:lnTo>
                <a:lnTo>
                  <a:pt x="0" y="700354"/>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5" name="Google Shape;145;p9"/>
          <p:cNvSpPr txBox="1"/>
          <p:nvPr/>
        </p:nvSpPr>
        <p:spPr>
          <a:xfrm>
            <a:off x="6802883" y="931405"/>
            <a:ext cx="989965" cy="469900"/>
          </a:xfrm>
          <a:prstGeom prst="rect">
            <a:avLst/>
          </a:prstGeom>
          <a:noFill/>
          <a:ln>
            <a:noFill/>
          </a:ln>
        </p:spPr>
        <p:txBody>
          <a:bodyPr spcFirstLastPara="1" wrap="square" lIns="0" tIns="14600" rIns="0" bIns="0" anchor="t" anchorCtr="0">
            <a:noAutofit/>
          </a:bodyPr>
          <a:lstStyle/>
          <a:p>
            <a:pPr marL="12700" marR="0" lvl="0" indent="0" algn="l" rtl="0">
              <a:lnSpc>
                <a:spcPct val="100000"/>
              </a:lnSpc>
              <a:spcBef>
                <a:spcPts val="0"/>
              </a:spcBef>
              <a:spcAft>
                <a:spcPts val="0"/>
              </a:spcAft>
              <a:buNone/>
            </a:pPr>
            <a:r>
              <a:rPr lang="en-US" sz="2600" b="1" dirty="0">
                <a:solidFill>
                  <a:srgbClr val="6CB33F"/>
                </a:solidFill>
                <a:latin typeface="Verdana"/>
                <a:ea typeface="Verdana"/>
                <a:cs typeface="Verdana"/>
                <a:sym typeface="Verdana"/>
              </a:rPr>
              <a:t>79%</a:t>
            </a:r>
            <a:endParaRPr sz="2600" dirty="0">
              <a:solidFill>
                <a:schemeClr val="dk1"/>
              </a:solidFill>
              <a:latin typeface="Verdana"/>
              <a:ea typeface="Verdana"/>
              <a:cs typeface="Verdana"/>
              <a:sym typeface="Verdana"/>
            </a:endParaRPr>
          </a:p>
        </p:txBody>
      </p:sp>
      <p:sp>
        <p:nvSpPr>
          <p:cNvPr id="146" name="Google Shape;146;p9"/>
          <p:cNvSpPr txBox="1"/>
          <p:nvPr/>
        </p:nvSpPr>
        <p:spPr>
          <a:xfrm>
            <a:off x="6358384" y="1287103"/>
            <a:ext cx="1925955" cy="268017"/>
          </a:xfrm>
          <a:prstGeom prst="rect">
            <a:avLst/>
          </a:prstGeom>
          <a:noFill/>
          <a:ln>
            <a:noFill/>
          </a:ln>
        </p:spPr>
        <p:txBody>
          <a:bodyPr spcFirstLastPara="1" wrap="square" lIns="0" tIns="25400" rIns="0" bIns="0" anchor="t" anchorCtr="0">
            <a:noAutofit/>
          </a:bodyPr>
          <a:lstStyle/>
          <a:p>
            <a:pPr marL="12700" marR="5080" lvl="0" indent="106045" algn="l" rtl="0">
              <a:lnSpc>
                <a:spcPct val="114736"/>
              </a:lnSpc>
              <a:spcBef>
                <a:spcPts val="0"/>
              </a:spcBef>
              <a:spcAft>
                <a:spcPts val="0"/>
              </a:spcAft>
              <a:buNone/>
            </a:pPr>
            <a:r>
              <a:rPr lang="en-US" sz="950" b="1" dirty="0">
                <a:solidFill>
                  <a:srgbClr val="0073AE"/>
                </a:solidFill>
                <a:latin typeface="Verdana"/>
                <a:ea typeface="Verdana"/>
                <a:cs typeface="Verdana"/>
                <a:sym typeface="Verdana"/>
              </a:rPr>
              <a:t>of Agri-Pulse circulation  is outside the D.C. beltway.</a:t>
            </a:r>
            <a:endParaRPr sz="950" dirty="0">
              <a:solidFill>
                <a:schemeClr val="dk1"/>
              </a:solidFill>
              <a:latin typeface="Verdana"/>
              <a:ea typeface="Verdana"/>
              <a:cs typeface="Verdana"/>
              <a:sym typeface="Verdana"/>
            </a:endParaRPr>
          </a:p>
        </p:txBody>
      </p:sp>
      <p:sp>
        <p:nvSpPr>
          <p:cNvPr id="147" name="Google Shape;147;p9"/>
          <p:cNvSpPr/>
          <p:nvPr/>
        </p:nvSpPr>
        <p:spPr>
          <a:xfrm>
            <a:off x="6321526" y="981113"/>
            <a:ext cx="1925955" cy="700405"/>
          </a:xfrm>
          <a:custGeom>
            <a:avLst/>
            <a:gdLst/>
            <a:ahLst/>
            <a:cxnLst/>
            <a:rect l="l" t="t" r="r" b="b"/>
            <a:pathLst>
              <a:path w="1925954" h="700405" extrusionOk="0">
                <a:moveTo>
                  <a:pt x="0" y="700354"/>
                </a:moveTo>
                <a:lnTo>
                  <a:pt x="1925421" y="700354"/>
                </a:lnTo>
                <a:lnTo>
                  <a:pt x="1925421" y="0"/>
                </a:lnTo>
                <a:lnTo>
                  <a:pt x="0" y="0"/>
                </a:lnTo>
                <a:lnTo>
                  <a:pt x="0" y="700354"/>
                </a:lnTo>
                <a:close/>
              </a:path>
            </a:pathLst>
          </a:custGeom>
          <a:noFill/>
          <a:ln w="23125" cap="flat" cmpd="sng">
            <a:solidFill>
              <a:srgbClr val="0073A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9"/>
          <p:cNvSpPr/>
          <p:nvPr/>
        </p:nvSpPr>
        <p:spPr>
          <a:xfrm>
            <a:off x="8757653" y="1376693"/>
            <a:ext cx="0" cy="107950"/>
          </a:xfrm>
          <a:custGeom>
            <a:avLst/>
            <a:gdLst/>
            <a:ahLst/>
            <a:cxnLst/>
            <a:rect l="l" t="t" r="r" b="b"/>
            <a:pathLst>
              <a:path w="120000" h="107950" extrusionOk="0">
                <a:moveTo>
                  <a:pt x="0" y="0"/>
                </a:moveTo>
                <a:lnTo>
                  <a:pt x="0" y="107810"/>
                </a:lnTo>
              </a:path>
            </a:pathLst>
          </a:custGeom>
          <a:noFill/>
          <a:ln w="20350" cap="flat" cmpd="sng">
            <a:solidFill>
              <a:srgbClr val="0073A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9" name="Google Shape;149;p9"/>
          <p:cNvSpPr/>
          <p:nvPr/>
        </p:nvSpPr>
        <p:spPr>
          <a:xfrm>
            <a:off x="8532938" y="1412079"/>
            <a:ext cx="643933" cy="606150"/>
          </a:xfrm>
          <a:custGeom>
            <a:avLst/>
            <a:gdLst/>
            <a:ahLst/>
            <a:cxnLst/>
            <a:rect l="l" t="t" r="r" b="b"/>
            <a:pathLst>
              <a:path w="468629" h="468630" extrusionOk="0">
                <a:moveTo>
                  <a:pt x="234238" y="0"/>
                </a:moveTo>
                <a:lnTo>
                  <a:pt x="187032" y="4758"/>
                </a:lnTo>
                <a:lnTo>
                  <a:pt x="143064" y="18406"/>
                </a:lnTo>
                <a:lnTo>
                  <a:pt x="103275" y="40001"/>
                </a:lnTo>
                <a:lnTo>
                  <a:pt x="68608" y="68602"/>
                </a:lnTo>
                <a:lnTo>
                  <a:pt x="40005" y="103266"/>
                </a:lnTo>
                <a:lnTo>
                  <a:pt x="18408" y="143053"/>
                </a:lnTo>
                <a:lnTo>
                  <a:pt x="4759" y="187020"/>
                </a:lnTo>
                <a:lnTo>
                  <a:pt x="0" y="234226"/>
                </a:lnTo>
                <a:lnTo>
                  <a:pt x="4759" y="281432"/>
                </a:lnTo>
                <a:lnTo>
                  <a:pt x="18408" y="325400"/>
                </a:lnTo>
                <a:lnTo>
                  <a:pt x="40005" y="365189"/>
                </a:lnTo>
                <a:lnTo>
                  <a:pt x="68608" y="399856"/>
                </a:lnTo>
                <a:lnTo>
                  <a:pt x="103275" y="428459"/>
                </a:lnTo>
                <a:lnTo>
                  <a:pt x="143064" y="450056"/>
                </a:lnTo>
                <a:lnTo>
                  <a:pt x="187032" y="463705"/>
                </a:lnTo>
                <a:lnTo>
                  <a:pt x="234238" y="468464"/>
                </a:lnTo>
                <a:lnTo>
                  <a:pt x="281444" y="463705"/>
                </a:lnTo>
                <a:lnTo>
                  <a:pt x="325413" y="450056"/>
                </a:lnTo>
                <a:lnTo>
                  <a:pt x="365202" y="428459"/>
                </a:lnTo>
                <a:lnTo>
                  <a:pt x="399869" y="399856"/>
                </a:lnTo>
                <a:lnTo>
                  <a:pt x="428472" y="365189"/>
                </a:lnTo>
                <a:lnTo>
                  <a:pt x="450069" y="325400"/>
                </a:lnTo>
                <a:lnTo>
                  <a:pt x="463718" y="281432"/>
                </a:lnTo>
                <a:lnTo>
                  <a:pt x="468477" y="234226"/>
                </a:lnTo>
                <a:lnTo>
                  <a:pt x="463718" y="187020"/>
                </a:lnTo>
                <a:lnTo>
                  <a:pt x="450069" y="143053"/>
                </a:lnTo>
                <a:lnTo>
                  <a:pt x="428472" y="103266"/>
                </a:lnTo>
                <a:lnTo>
                  <a:pt x="399869" y="68602"/>
                </a:lnTo>
                <a:lnTo>
                  <a:pt x="365202" y="40001"/>
                </a:lnTo>
                <a:lnTo>
                  <a:pt x="325413" y="18406"/>
                </a:lnTo>
                <a:lnTo>
                  <a:pt x="281444" y="4758"/>
                </a:lnTo>
                <a:lnTo>
                  <a:pt x="234238" y="0"/>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9"/>
          <p:cNvSpPr txBox="1"/>
          <p:nvPr/>
        </p:nvSpPr>
        <p:spPr>
          <a:xfrm>
            <a:off x="8573577" y="1480057"/>
            <a:ext cx="393001" cy="257331"/>
          </a:xfrm>
          <a:prstGeom prst="rect">
            <a:avLst/>
          </a:prstGeom>
          <a:noFill/>
          <a:ln>
            <a:noFill/>
          </a:ln>
        </p:spPr>
        <p:txBody>
          <a:bodyPr spcFirstLastPara="1" wrap="square" lIns="0" tIns="11425" rIns="0" bIns="0" anchor="t" anchorCtr="0">
            <a:noAutofit/>
          </a:bodyPr>
          <a:lstStyle/>
          <a:p>
            <a:pPr marL="81915" marR="0" lvl="0" indent="0" algn="l" rtl="0">
              <a:lnSpc>
                <a:spcPct val="113076"/>
              </a:lnSpc>
              <a:spcBef>
                <a:spcPts val="0"/>
              </a:spcBef>
              <a:spcAft>
                <a:spcPts val="0"/>
              </a:spcAft>
              <a:buNone/>
            </a:pPr>
            <a:r>
              <a:rPr lang="en-US" sz="700" b="1" dirty="0">
                <a:solidFill>
                  <a:srgbClr val="6CB33F"/>
                </a:solidFill>
                <a:latin typeface="Verdana"/>
                <a:ea typeface="Verdana"/>
                <a:cs typeface="Verdana"/>
                <a:sym typeface="Verdana"/>
              </a:rPr>
              <a:t>21%</a:t>
            </a:r>
            <a:endParaRPr sz="700" dirty="0">
              <a:solidFill>
                <a:schemeClr val="dk1"/>
              </a:solidFill>
              <a:latin typeface="Verdana"/>
              <a:ea typeface="Verdana"/>
              <a:cs typeface="Verdana"/>
              <a:sym typeface="Verdana"/>
            </a:endParaRPr>
          </a:p>
          <a:p>
            <a:pPr marL="12700" marR="5080" lvl="0" indent="51435" algn="l" rtl="0">
              <a:lnSpc>
                <a:spcPct val="106153"/>
              </a:lnSpc>
              <a:spcBef>
                <a:spcPts val="55"/>
              </a:spcBef>
              <a:spcAft>
                <a:spcPts val="0"/>
              </a:spcAft>
              <a:buNone/>
            </a:pPr>
            <a:r>
              <a:rPr lang="en-US" sz="650" b="1" dirty="0">
                <a:solidFill>
                  <a:srgbClr val="0073AE"/>
                </a:solidFill>
                <a:latin typeface="Verdana"/>
                <a:ea typeface="Verdana"/>
                <a:cs typeface="Verdana"/>
                <a:sym typeface="Verdana"/>
              </a:rPr>
              <a:t>in the  </a:t>
            </a:r>
            <a:r>
              <a:rPr lang="en-US" sz="600" b="1" dirty="0">
                <a:solidFill>
                  <a:srgbClr val="0073AE"/>
                </a:solidFill>
                <a:latin typeface="Verdana"/>
                <a:ea typeface="Verdana"/>
                <a:cs typeface="Verdana"/>
                <a:sym typeface="Verdana"/>
              </a:rPr>
              <a:t>Beltway</a:t>
            </a:r>
            <a:endParaRPr sz="600" dirty="0">
              <a:solidFill>
                <a:schemeClr val="dk1"/>
              </a:solidFill>
              <a:latin typeface="Verdana"/>
              <a:ea typeface="Verdana"/>
              <a:cs typeface="Verdana"/>
              <a:sym typeface="Verdana"/>
            </a:endParaRPr>
          </a:p>
        </p:txBody>
      </p:sp>
      <p:sp>
        <p:nvSpPr>
          <p:cNvPr id="151" name="Google Shape;151;p9"/>
          <p:cNvSpPr/>
          <p:nvPr/>
        </p:nvSpPr>
        <p:spPr>
          <a:xfrm>
            <a:off x="8523414" y="1440654"/>
            <a:ext cx="468630" cy="468630"/>
          </a:xfrm>
          <a:custGeom>
            <a:avLst/>
            <a:gdLst/>
            <a:ahLst/>
            <a:cxnLst/>
            <a:rect l="l" t="t" r="r" b="b"/>
            <a:pathLst>
              <a:path w="468629" h="468630" extrusionOk="0">
                <a:moveTo>
                  <a:pt x="234238" y="468464"/>
                </a:moveTo>
                <a:lnTo>
                  <a:pt x="281444" y="463705"/>
                </a:lnTo>
                <a:lnTo>
                  <a:pt x="325413" y="450056"/>
                </a:lnTo>
                <a:lnTo>
                  <a:pt x="365202" y="428459"/>
                </a:lnTo>
                <a:lnTo>
                  <a:pt x="399869" y="399856"/>
                </a:lnTo>
                <a:lnTo>
                  <a:pt x="428472" y="365189"/>
                </a:lnTo>
                <a:lnTo>
                  <a:pt x="450069" y="325400"/>
                </a:lnTo>
                <a:lnTo>
                  <a:pt x="463718" y="281432"/>
                </a:lnTo>
                <a:lnTo>
                  <a:pt x="468477" y="234226"/>
                </a:lnTo>
                <a:lnTo>
                  <a:pt x="463718" y="187020"/>
                </a:lnTo>
                <a:lnTo>
                  <a:pt x="450069" y="143053"/>
                </a:lnTo>
                <a:lnTo>
                  <a:pt x="428472" y="103266"/>
                </a:lnTo>
                <a:lnTo>
                  <a:pt x="399869" y="68602"/>
                </a:lnTo>
                <a:lnTo>
                  <a:pt x="365202" y="40001"/>
                </a:lnTo>
                <a:lnTo>
                  <a:pt x="325413" y="18406"/>
                </a:lnTo>
                <a:lnTo>
                  <a:pt x="281444" y="4758"/>
                </a:lnTo>
                <a:lnTo>
                  <a:pt x="234238" y="0"/>
                </a:lnTo>
                <a:lnTo>
                  <a:pt x="187032" y="4758"/>
                </a:lnTo>
                <a:lnTo>
                  <a:pt x="143064" y="18406"/>
                </a:lnTo>
                <a:lnTo>
                  <a:pt x="103275" y="40001"/>
                </a:lnTo>
                <a:lnTo>
                  <a:pt x="68608" y="68602"/>
                </a:lnTo>
                <a:lnTo>
                  <a:pt x="40005" y="103266"/>
                </a:lnTo>
                <a:lnTo>
                  <a:pt x="18408" y="143053"/>
                </a:lnTo>
                <a:lnTo>
                  <a:pt x="4759" y="187020"/>
                </a:lnTo>
                <a:lnTo>
                  <a:pt x="0" y="234226"/>
                </a:lnTo>
                <a:lnTo>
                  <a:pt x="4759" y="281432"/>
                </a:lnTo>
                <a:lnTo>
                  <a:pt x="18408" y="325400"/>
                </a:lnTo>
                <a:lnTo>
                  <a:pt x="40005" y="365189"/>
                </a:lnTo>
                <a:lnTo>
                  <a:pt x="68608" y="399856"/>
                </a:lnTo>
                <a:lnTo>
                  <a:pt x="103275" y="428459"/>
                </a:lnTo>
                <a:lnTo>
                  <a:pt x="143064" y="450056"/>
                </a:lnTo>
                <a:lnTo>
                  <a:pt x="187032" y="463705"/>
                </a:lnTo>
                <a:lnTo>
                  <a:pt x="234238" y="468464"/>
                </a:lnTo>
                <a:close/>
              </a:path>
            </a:pathLst>
          </a:custGeom>
          <a:noFill/>
          <a:ln w="20350" cap="flat" cmpd="sng">
            <a:solidFill>
              <a:srgbClr val="0073A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 name="Google Shape;156;p9"/>
          <p:cNvSpPr/>
          <p:nvPr/>
        </p:nvSpPr>
        <p:spPr>
          <a:xfrm>
            <a:off x="457200" y="457200"/>
            <a:ext cx="228600" cy="6400800"/>
          </a:xfrm>
          <a:custGeom>
            <a:avLst/>
            <a:gdLst/>
            <a:ahLst/>
            <a:cxnLst/>
            <a:rect l="l" t="t" r="r" b="b"/>
            <a:pathLst>
              <a:path w="228600" h="6400800" extrusionOk="0">
                <a:moveTo>
                  <a:pt x="0" y="6400800"/>
                </a:moveTo>
                <a:lnTo>
                  <a:pt x="228600" y="6400800"/>
                </a:lnTo>
                <a:lnTo>
                  <a:pt x="228600" y="0"/>
                </a:lnTo>
                <a:lnTo>
                  <a:pt x="0" y="0"/>
                </a:lnTo>
                <a:lnTo>
                  <a:pt x="0" y="6400800"/>
                </a:lnTo>
                <a:close/>
              </a:path>
            </a:pathLst>
          </a:custGeom>
          <a:solidFill>
            <a:srgbClr val="0073AE"/>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9"/>
          <p:cNvSpPr/>
          <p:nvPr/>
        </p:nvSpPr>
        <p:spPr>
          <a:xfrm>
            <a:off x="449287" y="7123132"/>
            <a:ext cx="5801360" cy="0"/>
          </a:xfrm>
          <a:custGeom>
            <a:avLst/>
            <a:gdLst/>
            <a:ahLst/>
            <a:cxnLst/>
            <a:rect l="l" t="t" r="r" b="b"/>
            <a:pathLst>
              <a:path w="5801360" h="120000" extrusionOk="0">
                <a:moveTo>
                  <a:pt x="0" y="0"/>
                </a:moveTo>
                <a:lnTo>
                  <a:pt x="5800915" y="0"/>
                </a:lnTo>
              </a:path>
            </a:pathLst>
          </a:custGeom>
          <a:noFill/>
          <a:ln w="524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9"/>
          <p:cNvSpPr/>
          <p:nvPr/>
        </p:nvSpPr>
        <p:spPr>
          <a:xfrm>
            <a:off x="449287" y="6981126"/>
            <a:ext cx="5801360" cy="0"/>
          </a:xfrm>
          <a:custGeom>
            <a:avLst/>
            <a:gdLst/>
            <a:ahLst/>
            <a:cxnLst/>
            <a:rect l="l" t="t" r="r" b="b"/>
            <a:pathLst>
              <a:path w="5801360" h="120000" extrusionOk="0">
                <a:moveTo>
                  <a:pt x="0" y="0"/>
                </a:moveTo>
                <a:lnTo>
                  <a:pt x="5800915" y="0"/>
                </a:lnTo>
              </a:path>
            </a:pathLst>
          </a:custGeom>
          <a:noFill/>
          <a:ln w="52400" cap="flat" cmpd="sng">
            <a:solidFill>
              <a:srgbClr val="0073AE"/>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9"/>
          <p:cNvSpPr txBox="1">
            <a:spLocks noGrp="1"/>
          </p:cNvSpPr>
          <p:nvPr>
            <p:ph type="title"/>
          </p:nvPr>
        </p:nvSpPr>
        <p:spPr>
          <a:xfrm>
            <a:off x="1113946" y="443756"/>
            <a:ext cx="4554056" cy="977355"/>
          </a:xfrm>
          <a:prstGeom prst="rect">
            <a:avLst/>
          </a:prstGeom>
          <a:solidFill>
            <a:srgbClr val="6CB33F"/>
          </a:solidFill>
          <a:ln>
            <a:noFill/>
          </a:ln>
        </p:spPr>
        <p:txBody>
          <a:bodyPr spcFirstLastPara="1" wrap="square" lIns="0" tIns="32375" rIns="0" bIns="0" anchor="t" anchorCtr="0">
            <a:noAutofit/>
          </a:bodyPr>
          <a:lstStyle/>
          <a:p>
            <a:pPr marL="623570" marR="0" lvl="0" indent="0" algn="ctr" rtl="0">
              <a:lnSpc>
                <a:spcPct val="100000"/>
              </a:lnSpc>
              <a:spcBef>
                <a:spcPts val="0"/>
              </a:spcBef>
              <a:spcAft>
                <a:spcPts val="0"/>
              </a:spcAft>
              <a:buNone/>
            </a:pPr>
            <a:r>
              <a:rPr lang="en-US" sz="2400" b="1" i="0" u="none" strike="noStrike" cap="none" dirty="0">
                <a:solidFill>
                  <a:schemeClr val="lt1"/>
                </a:solidFill>
                <a:latin typeface="Verdana"/>
                <a:ea typeface="Verdana"/>
                <a:cs typeface="Verdana"/>
                <a:sym typeface="Verdana"/>
              </a:rPr>
              <a:t>Subscriber Profile</a:t>
            </a:r>
            <a:br>
              <a:rPr lang="en-US" sz="2400" b="1" i="0" u="none" strike="noStrike" cap="none" dirty="0">
                <a:solidFill>
                  <a:schemeClr val="lt1"/>
                </a:solidFill>
                <a:latin typeface="Verdana"/>
                <a:ea typeface="Verdana"/>
                <a:cs typeface="Verdana"/>
                <a:sym typeface="Verdana"/>
              </a:rPr>
            </a:br>
            <a:br>
              <a:rPr lang="en-US" sz="800" b="1" i="0" u="none" strike="noStrike" cap="none" dirty="0">
                <a:solidFill>
                  <a:schemeClr val="lt1"/>
                </a:solidFill>
                <a:latin typeface="Verdana"/>
                <a:ea typeface="Verdana"/>
                <a:cs typeface="Verdana"/>
                <a:sym typeface="Verdana"/>
              </a:rPr>
            </a:br>
            <a:r>
              <a:rPr lang="en-US" sz="1400" i="0" u="none" strike="noStrike" cap="none" dirty="0">
                <a:solidFill>
                  <a:schemeClr val="lt1"/>
                </a:solidFill>
                <a:latin typeface="Verdana"/>
                <a:ea typeface="Verdana"/>
                <a:cs typeface="Verdana"/>
                <a:sym typeface="Verdana"/>
              </a:rPr>
              <a:t>Reaching more than 10,000+ influencers!</a:t>
            </a:r>
            <a:endParaRPr sz="1400" dirty="0"/>
          </a:p>
        </p:txBody>
      </p:sp>
      <p:sp>
        <p:nvSpPr>
          <p:cNvPr id="187" name="Google Shape;187;p9"/>
          <p:cNvSpPr txBox="1">
            <a:spLocks noGrp="1"/>
          </p:cNvSpPr>
          <p:nvPr>
            <p:ph type="sldNum" idx="12"/>
          </p:nvPr>
        </p:nvSpPr>
        <p:spPr>
          <a:xfrm>
            <a:off x="449287" y="7336466"/>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6</a:t>
            </a:fld>
            <a:endParaRPr sz="1000" b="0" i="0" dirty="0">
              <a:solidFill>
                <a:schemeClr val="dk1"/>
              </a:solidFill>
              <a:latin typeface="Verdana"/>
              <a:ea typeface="Verdana"/>
              <a:cs typeface="Verdana"/>
              <a:sym typeface="Verdana"/>
            </a:endParaRPr>
          </a:p>
        </p:txBody>
      </p:sp>
      <p:pic>
        <p:nvPicPr>
          <p:cNvPr id="8" name="Picture 7" descr="A picture containing drawing&#10;&#10;Description automatically generated">
            <a:extLst>
              <a:ext uri="{FF2B5EF4-FFF2-40B4-BE49-F238E27FC236}">
                <a16:creationId xmlns:a16="http://schemas.microsoft.com/office/drawing/2014/main" id="{FCD76303-7D4D-4743-A5C6-3F72F9994356}"/>
              </a:ext>
            </a:extLst>
          </p:cNvPr>
          <p:cNvPicPr>
            <a:picLocks noChangeAspect="1"/>
          </p:cNvPicPr>
          <p:nvPr/>
        </p:nvPicPr>
        <p:blipFill rotWithShape="1">
          <a:blip r:embed="rId4"/>
          <a:srcRect l="8491" t="14366" r="9787" b="9517"/>
          <a:stretch/>
        </p:blipFill>
        <p:spPr>
          <a:xfrm rot="5400000">
            <a:off x="1140850" y="1769161"/>
            <a:ext cx="4668013" cy="4531942"/>
          </a:xfrm>
          <a:prstGeom prst="rect">
            <a:avLst/>
          </a:prstGeom>
        </p:spPr>
      </p:pic>
      <p:pic>
        <p:nvPicPr>
          <p:cNvPr id="10" name="Picture 9" descr="A picture containing food&#10;&#10;Description automatically generated">
            <a:extLst>
              <a:ext uri="{FF2B5EF4-FFF2-40B4-BE49-F238E27FC236}">
                <a16:creationId xmlns:a16="http://schemas.microsoft.com/office/drawing/2014/main" id="{1D0FF4C8-3277-4F91-8242-5933A095BDFD}"/>
              </a:ext>
            </a:extLst>
          </p:cNvPr>
          <p:cNvPicPr>
            <a:picLocks noChangeAspect="1"/>
          </p:cNvPicPr>
          <p:nvPr/>
        </p:nvPicPr>
        <p:blipFill>
          <a:blip r:embed="rId5"/>
          <a:stretch>
            <a:fillRect/>
          </a:stretch>
        </p:blipFill>
        <p:spPr>
          <a:xfrm>
            <a:off x="6531885" y="2561774"/>
            <a:ext cx="2434693" cy="3540697"/>
          </a:xfrm>
          <a:prstGeom prst="rect">
            <a:avLst/>
          </a:prstGeom>
        </p:spPr>
      </p:pic>
      <p:pic>
        <p:nvPicPr>
          <p:cNvPr id="29" name="Picture 28" descr="A picture containing text, clipart&#10;&#10;Description automatically generated">
            <a:extLst>
              <a:ext uri="{FF2B5EF4-FFF2-40B4-BE49-F238E27FC236}">
                <a16:creationId xmlns:a16="http://schemas.microsoft.com/office/drawing/2014/main" id="{42C70E15-4B66-405D-A415-2F80491D6425}"/>
              </a:ext>
            </a:extLst>
          </p:cNvPr>
          <p:cNvPicPr>
            <a:picLocks noChangeAspect="1"/>
          </p:cNvPicPr>
          <p:nvPr/>
        </p:nvPicPr>
        <p:blipFill>
          <a:blip r:embed="rId6"/>
          <a:stretch>
            <a:fillRect/>
          </a:stretch>
        </p:blipFill>
        <p:spPr>
          <a:xfrm>
            <a:off x="6324600" y="6140730"/>
            <a:ext cx="3409950" cy="149541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 name="TextBox 18">
            <a:extLst>
              <a:ext uri="{FF2B5EF4-FFF2-40B4-BE49-F238E27FC236}">
                <a16:creationId xmlns:a16="http://schemas.microsoft.com/office/drawing/2014/main" id="{20C05B2F-6D23-4DFC-9DE8-945B85683D0B}"/>
              </a:ext>
            </a:extLst>
          </p:cNvPr>
          <p:cNvSpPr txBox="1"/>
          <p:nvPr/>
        </p:nvSpPr>
        <p:spPr>
          <a:xfrm>
            <a:off x="912652" y="3009456"/>
            <a:ext cx="2290598" cy="1815882"/>
          </a:xfrm>
          <a:prstGeom prst="rect">
            <a:avLst/>
          </a:prstGeom>
          <a:noFill/>
        </p:spPr>
        <p:txBody>
          <a:bodyPr wrap="square" rtlCol="0">
            <a:spAutoFit/>
          </a:bodyPr>
          <a:lstStyle/>
          <a:p>
            <a:r>
              <a:rPr lang="en-US" sz="400" b="0" i="0" dirty="0">
                <a:solidFill>
                  <a:srgbClr val="222222"/>
                </a:solidFill>
                <a:effectLst/>
                <a:latin typeface="Georgia" panose="02040502050405020303" pitchFamily="18" charset="0"/>
              </a:rPr>
              <a:t>Greetings, </a:t>
            </a:r>
          </a:p>
          <a:p>
            <a:endParaRPr lang="en-US" sz="400" dirty="0">
              <a:solidFill>
                <a:srgbClr val="222222"/>
              </a:solidFill>
              <a:latin typeface="Georgia" panose="02040502050405020303" pitchFamily="18" charset="0"/>
            </a:endParaRPr>
          </a:p>
          <a:p>
            <a:r>
              <a:rPr lang="en-US" sz="400" b="0" i="0" dirty="0">
                <a:solidFill>
                  <a:srgbClr val="222222"/>
                </a:solidFill>
                <a:effectLst/>
                <a:latin typeface="Georgia" panose="02040502050405020303" pitchFamily="18" charset="0"/>
              </a:rPr>
              <a:t>Happy Wednesday, where we are watching congressional Democrats navigate a newer version of their $3.5 trillion Build Back Better package – trying to figure out what gets scaled back or eliminated. Senate Ag Committee Chairman Debbie Stabenow assured us that the bill would still “have something meaningful” when it comes to addressing climate-smart agriculture and forestry, even as the spending range now looks more like $1.9 trillion to $2.2 trillion.</a:t>
            </a:r>
          </a:p>
          <a:p>
            <a:endParaRPr lang="en-US" sz="400" dirty="0">
              <a:solidFill>
                <a:srgbClr val="222222"/>
              </a:solidFill>
              <a:latin typeface="Georgia" panose="02040502050405020303" pitchFamily="18" charset="0"/>
            </a:endParaRPr>
          </a:p>
          <a:p>
            <a:r>
              <a:rPr lang="en-US" sz="400" b="0" i="0" dirty="0">
                <a:solidFill>
                  <a:srgbClr val="222222"/>
                </a:solidFill>
                <a:effectLst/>
                <a:latin typeface="Georgia" panose="02040502050405020303" pitchFamily="18" charset="0"/>
              </a:rPr>
              <a:t>In this week’s newsletter, we look at how funding from the Commodity Credit Corporation is increasingly being used to carry out policy priorities for this administration (and the last one, too). Philip Brasher talked to several insiders about how goals have changed over time and what key lawmakers are saying about how the CCC is being used. </a:t>
            </a:r>
          </a:p>
          <a:p>
            <a:endParaRPr lang="en-US" sz="400" dirty="0">
              <a:solidFill>
                <a:srgbClr val="222222"/>
              </a:solidFill>
              <a:latin typeface="Georgia" panose="02040502050405020303" pitchFamily="18" charset="0"/>
            </a:endParaRPr>
          </a:p>
          <a:p>
            <a:pPr algn="l"/>
            <a:r>
              <a:rPr lang="en-US" sz="400" b="0" i="0" dirty="0">
                <a:solidFill>
                  <a:srgbClr val="222222"/>
                </a:solidFill>
                <a:effectLst/>
                <a:latin typeface="Georgia" panose="02040502050405020303" pitchFamily="18" charset="0"/>
              </a:rPr>
              <a:t>For those of you interested in sustainability, especially as it relates to soybeans, I hope you’ll join us for a free webinar Thursday at 11 a.m. central time. You’ll hear from soy leaders representing the United Soybean Board, American Soybean Association and U.S. Soybean Export Council about how U.S. growers are responding to new expectations from international customers and what it might mean for future export opportunities. </a:t>
            </a:r>
            <a:r>
              <a:rPr lang="en-US" sz="400" b="0" i="0" dirty="0">
                <a:solidFill>
                  <a:srgbClr val="1155CC"/>
                </a:solidFill>
                <a:effectLst/>
                <a:latin typeface="Georgia" panose="02040502050405020303" pitchFamily="18" charset="0"/>
                <a:hlinkClick r:id="rId3"/>
              </a:rPr>
              <a:t>You can register by clicking here.</a:t>
            </a:r>
            <a:r>
              <a:rPr lang="en-US" sz="400" b="0" i="0" dirty="0">
                <a:solidFill>
                  <a:srgbClr val="222222"/>
                </a:solidFill>
                <a:effectLst/>
                <a:latin typeface="Georgia" panose="02040502050405020303" pitchFamily="18" charset="0"/>
              </a:rPr>
              <a:t> </a:t>
            </a:r>
          </a:p>
          <a:p>
            <a:pPr algn="l"/>
            <a:endParaRPr lang="en-US" sz="400" b="0" i="0" dirty="0">
              <a:solidFill>
                <a:srgbClr val="222222"/>
              </a:solidFill>
              <a:effectLst/>
              <a:latin typeface="Georgia" panose="02040502050405020303" pitchFamily="18" charset="0"/>
            </a:endParaRPr>
          </a:p>
          <a:p>
            <a:pPr algn="l"/>
            <a:r>
              <a:rPr lang="en-US" sz="400" b="0" i="0" dirty="0">
                <a:solidFill>
                  <a:srgbClr val="222222"/>
                </a:solidFill>
                <a:effectLst/>
                <a:latin typeface="Georgia" panose="02040502050405020303" pitchFamily="18" charset="0"/>
              </a:rPr>
              <a:t>Best regards,</a:t>
            </a:r>
          </a:p>
          <a:p>
            <a:pPr algn="l"/>
            <a:r>
              <a:rPr lang="en-US" sz="400" b="0" i="0" dirty="0">
                <a:solidFill>
                  <a:srgbClr val="222222"/>
                </a:solidFill>
                <a:effectLst/>
                <a:latin typeface="Georgia" panose="02040502050405020303" pitchFamily="18" charset="0"/>
              </a:rPr>
              <a:t>Sara </a:t>
            </a:r>
            <a:r>
              <a:rPr lang="en-US" sz="400" b="0" i="0" dirty="0" err="1">
                <a:solidFill>
                  <a:srgbClr val="222222"/>
                </a:solidFill>
                <a:effectLst/>
                <a:latin typeface="Georgia" panose="02040502050405020303" pitchFamily="18" charset="0"/>
              </a:rPr>
              <a:t>Wyant</a:t>
            </a:r>
            <a:br>
              <a:rPr lang="en-US" sz="400" b="0" i="0" dirty="0">
                <a:solidFill>
                  <a:srgbClr val="222222"/>
                </a:solidFill>
                <a:effectLst/>
                <a:latin typeface="Georgia" panose="02040502050405020303" pitchFamily="18" charset="0"/>
              </a:rPr>
            </a:br>
            <a:r>
              <a:rPr lang="en-US" sz="400" b="0" i="0" dirty="0">
                <a:solidFill>
                  <a:srgbClr val="222222"/>
                </a:solidFill>
                <a:effectLst/>
                <a:latin typeface="Georgia" panose="02040502050405020303" pitchFamily="18" charset="0"/>
              </a:rPr>
              <a:t>Editor/Publisher</a:t>
            </a:r>
            <a:br>
              <a:rPr lang="en-US" sz="400" b="0" i="0" dirty="0">
                <a:solidFill>
                  <a:srgbClr val="222222"/>
                </a:solidFill>
                <a:effectLst/>
                <a:latin typeface="Georgia" panose="02040502050405020303" pitchFamily="18" charset="0"/>
              </a:rPr>
            </a:br>
            <a:r>
              <a:rPr lang="en-US" sz="400" b="0" i="0" dirty="0">
                <a:solidFill>
                  <a:srgbClr val="222222"/>
                </a:solidFill>
                <a:effectLst/>
                <a:latin typeface="Georgia" panose="02040502050405020303" pitchFamily="18" charset="0"/>
              </a:rPr>
              <a:t>Agri-Pulse Communications, Inc.</a:t>
            </a:r>
            <a:br>
              <a:rPr lang="en-US" sz="400" b="0" i="0" dirty="0">
                <a:solidFill>
                  <a:srgbClr val="222222"/>
                </a:solidFill>
                <a:effectLst/>
                <a:latin typeface="Georgia" panose="02040502050405020303" pitchFamily="18" charset="0"/>
              </a:rPr>
            </a:br>
            <a:r>
              <a:rPr lang="en-US" sz="400" b="0" i="0" dirty="0">
                <a:solidFill>
                  <a:srgbClr val="1155CC"/>
                </a:solidFill>
                <a:effectLst/>
                <a:latin typeface="Georgia" panose="02040502050405020303" pitchFamily="18" charset="0"/>
                <a:hlinkClick r:id="rId4"/>
              </a:rPr>
              <a:t>Sara@Agri-Pulse.com</a:t>
            </a:r>
            <a:br>
              <a:rPr lang="en-US" sz="400" b="0" i="0" dirty="0">
                <a:solidFill>
                  <a:srgbClr val="222222"/>
                </a:solidFill>
                <a:effectLst/>
                <a:latin typeface="Georgia" panose="02040502050405020303" pitchFamily="18" charset="0"/>
              </a:rPr>
            </a:br>
            <a:r>
              <a:rPr lang="en-US" sz="400" b="0" i="0" dirty="0">
                <a:solidFill>
                  <a:srgbClr val="222222"/>
                </a:solidFill>
                <a:effectLst/>
                <a:latin typeface="Georgia" panose="02040502050405020303" pitchFamily="18" charset="0"/>
              </a:rPr>
              <a:t>Follow Us: </a:t>
            </a:r>
            <a:r>
              <a:rPr lang="en-US" sz="400" b="0" i="0" dirty="0">
                <a:solidFill>
                  <a:srgbClr val="1155CC"/>
                </a:solidFill>
                <a:effectLst/>
                <a:latin typeface="Georgia" panose="02040502050405020303" pitchFamily="18" charset="0"/>
                <a:hlinkClick r:id="rId5"/>
              </a:rPr>
              <a:t>::Twitter::</a:t>
            </a:r>
            <a:r>
              <a:rPr lang="en-US" sz="400" b="0" i="0" dirty="0">
                <a:solidFill>
                  <a:srgbClr val="222222"/>
                </a:solidFill>
                <a:effectLst/>
                <a:latin typeface="Georgia" panose="02040502050405020303" pitchFamily="18" charset="0"/>
              </a:rPr>
              <a:t> Like Us: </a:t>
            </a:r>
            <a:r>
              <a:rPr lang="en-US" sz="400" b="0" i="0" dirty="0">
                <a:solidFill>
                  <a:srgbClr val="1155CC"/>
                </a:solidFill>
                <a:effectLst/>
                <a:latin typeface="Georgia" panose="02040502050405020303" pitchFamily="18" charset="0"/>
                <a:hlinkClick r:id="rId6"/>
              </a:rPr>
              <a:t>::Facebook::</a:t>
            </a:r>
            <a:br>
              <a:rPr lang="en-US" sz="400" b="0" i="0" dirty="0">
                <a:solidFill>
                  <a:srgbClr val="222222"/>
                </a:solidFill>
                <a:effectLst/>
                <a:latin typeface="Georgia" panose="02040502050405020303" pitchFamily="18" charset="0"/>
              </a:rPr>
            </a:br>
            <a:r>
              <a:rPr lang="en-US" sz="400" b="0" i="0" dirty="0">
                <a:solidFill>
                  <a:srgbClr val="1155CC"/>
                </a:solidFill>
                <a:effectLst/>
                <a:latin typeface="Georgia" panose="02040502050405020303" pitchFamily="18" charset="0"/>
                <a:hlinkClick r:id="rId7"/>
              </a:rPr>
              <a:t>Agri-Pulse – Balanced Reporting. Trusted Insights.</a:t>
            </a:r>
            <a:endParaRPr lang="en-US" sz="400" b="0" i="0" dirty="0">
              <a:solidFill>
                <a:srgbClr val="222222"/>
              </a:solidFill>
              <a:effectLst/>
              <a:latin typeface="Georgia" panose="02040502050405020303" pitchFamily="18" charset="0"/>
            </a:endParaRPr>
          </a:p>
          <a:p>
            <a:endParaRPr lang="en-US" sz="400" dirty="0"/>
          </a:p>
        </p:txBody>
      </p:sp>
      <p:sp>
        <p:nvSpPr>
          <p:cNvPr id="192" name="Google Shape;192;p10"/>
          <p:cNvSpPr/>
          <p:nvPr/>
        </p:nvSpPr>
        <p:spPr>
          <a:xfrm>
            <a:off x="6332558" y="1350676"/>
            <a:ext cx="2545080" cy="0"/>
          </a:xfrm>
          <a:custGeom>
            <a:avLst/>
            <a:gdLst/>
            <a:ahLst/>
            <a:cxnLst/>
            <a:rect l="l" t="t" r="r" b="b"/>
            <a:pathLst>
              <a:path w="2545079" h="120000" extrusionOk="0">
                <a:moveTo>
                  <a:pt x="0" y="0"/>
                </a:moveTo>
                <a:lnTo>
                  <a:pt x="2544533" y="0"/>
                </a:lnTo>
              </a:path>
            </a:pathLst>
          </a:custGeom>
          <a:noFill/>
          <a:ln w="9525"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6" name="Google Shape;196;p10"/>
          <p:cNvSpPr txBox="1"/>
          <p:nvPr/>
        </p:nvSpPr>
        <p:spPr>
          <a:xfrm>
            <a:off x="6626436" y="1353851"/>
            <a:ext cx="187325" cy="1270000"/>
          </a:xfrm>
          <a:prstGeom prst="rect">
            <a:avLst/>
          </a:prstGeom>
          <a:noFill/>
          <a:ln>
            <a:noFill/>
          </a:ln>
        </p:spPr>
        <p:txBody>
          <a:bodyPr spcFirstLastPara="1" wrap="square" lIns="0" tIns="38100" rIns="0" bIns="0" anchor="t" anchorCtr="0">
            <a:noAutofit/>
          </a:bodyPr>
          <a:lstStyle/>
          <a:p>
            <a:pPr marL="52705" marR="0" lvl="0" indent="0" algn="l" rtl="0">
              <a:lnSpc>
                <a:spcPct val="100000"/>
              </a:lnSpc>
              <a:spcBef>
                <a:spcPts val="0"/>
              </a:spcBef>
              <a:spcAft>
                <a:spcPts val="0"/>
              </a:spcAft>
              <a:buNone/>
            </a:pPr>
            <a:r>
              <a:rPr lang="en-US" sz="1000" dirty="0">
                <a:solidFill>
                  <a:schemeClr val="dk1"/>
                </a:solidFill>
                <a:latin typeface="Verdana"/>
                <a:ea typeface="Verdana"/>
                <a:cs typeface="Verdana"/>
                <a:sym typeface="Verdana"/>
              </a:rPr>
              <a:t>1</a:t>
            </a:r>
            <a:endParaRPr sz="1000" dirty="0">
              <a:solidFill>
                <a:schemeClr val="dk1"/>
              </a:solidFill>
              <a:latin typeface="Verdana"/>
              <a:ea typeface="Verdana"/>
              <a:cs typeface="Verdana"/>
              <a:sym typeface="Verdana"/>
            </a:endParaRPr>
          </a:p>
          <a:p>
            <a:pPr marL="52705" marR="0" lvl="0" indent="0" algn="l" rtl="0">
              <a:lnSpc>
                <a:spcPct val="100000"/>
              </a:lnSpc>
              <a:spcBef>
                <a:spcPts val="200"/>
              </a:spcBef>
              <a:spcAft>
                <a:spcPts val="0"/>
              </a:spcAft>
              <a:buNone/>
            </a:pPr>
            <a:r>
              <a:rPr lang="en-US" sz="1000" dirty="0">
                <a:solidFill>
                  <a:schemeClr val="dk1"/>
                </a:solidFill>
                <a:latin typeface="Verdana"/>
                <a:ea typeface="Verdana"/>
                <a:cs typeface="Verdana"/>
                <a:sym typeface="Verdana"/>
              </a:rPr>
              <a:t>5</a:t>
            </a:r>
            <a:endParaRPr sz="1000" dirty="0">
              <a:solidFill>
                <a:schemeClr val="dk1"/>
              </a:solidFill>
              <a:latin typeface="Verdana"/>
              <a:ea typeface="Verdana"/>
              <a:cs typeface="Verdana"/>
              <a:sym typeface="Verdana"/>
            </a:endParaRPr>
          </a:p>
          <a:p>
            <a:pPr marL="12700" marR="0" lvl="0" indent="0" algn="l" rtl="0">
              <a:lnSpc>
                <a:spcPct val="100000"/>
              </a:lnSpc>
              <a:spcBef>
                <a:spcPts val="200"/>
              </a:spcBef>
              <a:spcAft>
                <a:spcPts val="0"/>
              </a:spcAft>
              <a:buNone/>
            </a:pPr>
            <a:r>
              <a:rPr lang="en-US" sz="1000" dirty="0">
                <a:solidFill>
                  <a:schemeClr val="dk1"/>
                </a:solidFill>
                <a:latin typeface="Verdana"/>
                <a:ea typeface="Verdana"/>
                <a:cs typeface="Verdana"/>
                <a:sym typeface="Verdana"/>
              </a:rPr>
              <a:t>10</a:t>
            </a:r>
            <a:endParaRPr sz="1000" dirty="0">
              <a:solidFill>
                <a:schemeClr val="dk1"/>
              </a:solidFill>
              <a:latin typeface="Verdana"/>
              <a:ea typeface="Verdana"/>
              <a:cs typeface="Verdana"/>
              <a:sym typeface="Verdana"/>
            </a:endParaRPr>
          </a:p>
          <a:p>
            <a:pPr marL="12700" marR="0" lvl="0" indent="0" algn="l" rtl="0">
              <a:lnSpc>
                <a:spcPct val="100000"/>
              </a:lnSpc>
              <a:spcBef>
                <a:spcPts val="200"/>
              </a:spcBef>
              <a:spcAft>
                <a:spcPts val="0"/>
              </a:spcAft>
              <a:buNone/>
            </a:pPr>
            <a:r>
              <a:rPr lang="en-US" sz="1000" dirty="0">
                <a:solidFill>
                  <a:schemeClr val="dk1"/>
                </a:solidFill>
                <a:latin typeface="Verdana"/>
                <a:ea typeface="Verdana"/>
                <a:cs typeface="Verdana"/>
                <a:sym typeface="Verdana"/>
              </a:rPr>
              <a:t>15</a:t>
            </a:r>
            <a:endParaRPr sz="1000" dirty="0">
              <a:solidFill>
                <a:schemeClr val="dk1"/>
              </a:solidFill>
              <a:latin typeface="Verdana"/>
              <a:ea typeface="Verdana"/>
              <a:cs typeface="Verdana"/>
              <a:sym typeface="Verdana"/>
            </a:endParaRPr>
          </a:p>
          <a:p>
            <a:pPr marL="12700" marR="0" lvl="0" indent="0" algn="l" rtl="0">
              <a:lnSpc>
                <a:spcPct val="100000"/>
              </a:lnSpc>
              <a:spcBef>
                <a:spcPts val="200"/>
              </a:spcBef>
              <a:spcAft>
                <a:spcPts val="0"/>
              </a:spcAft>
              <a:buNone/>
            </a:pPr>
            <a:r>
              <a:rPr lang="en-US" sz="1000" dirty="0">
                <a:solidFill>
                  <a:schemeClr val="dk1"/>
                </a:solidFill>
                <a:latin typeface="Verdana"/>
                <a:ea typeface="Verdana"/>
                <a:cs typeface="Verdana"/>
                <a:sym typeface="Verdana"/>
              </a:rPr>
              <a:t>20</a:t>
            </a:r>
            <a:endParaRPr sz="1000" dirty="0">
              <a:solidFill>
                <a:schemeClr val="dk1"/>
              </a:solidFill>
              <a:latin typeface="Verdana"/>
              <a:ea typeface="Verdana"/>
              <a:cs typeface="Verdana"/>
              <a:sym typeface="Verdana"/>
            </a:endParaRPr>
          </a:p>
          <a:p>
            <a:pPr marL="12700" marR="0" lvl="0" indent="0" algn="l" rtl="0">
              <a:lnSpc>
                <a:spcPct val="100000"/>
              </a:lnSpc>
              <a:spcBef>
                <a:spcPts val="200"/>
              </a:spcBef>
              <a:spcAft>
                <a:spcPts val="0"/>
              </a:spcAft>
              <a:buNone/>
            </a:pPr>
            <a:r>
              <a:rPr lang="en-US" sz="1000" dirty="0">
                <a:solidFill>
                  <a:schemeClr val="dk1"/>
                </a:solidFill>
                <a:latin typeface="Verdana"/>
                <a:ea typeface="Verdana"/>
                <a:cs typeface="Verdana"/>
                <a:sym typeface="Verdana"/>
              </a:rPr>
              <a:t>25</a:t>
            </a:r>
            <a:endParaRPr sz="1000" dirty="0">
              <a:solidFill>
                <a:schemeClr val="dk1"/>
              </a:solidFill>
              <a:latin typeface="Verdana"/>
              <a:ea typeface="Verdana"/>
              <a:cs typeface="Verdana"/>
              <a:sym typeface="Verdana"/>
            </a:endParaRPr>
          </a:p>
          <a:p>
            <a:pPr marL="12700" marR="0" lvl="0" indent="0" algn="l" rtl="0">
              <a:lnSpc>
                <a:spcPct val="100000"/>
              </a:lnSpc>
              <a:spcBef>
                <a:spcPts val="200"/>
              </a:spcBef>
              <a:spcAft>
                <a:spcPts val="0"/>
              </a:spcAft>
              <a:buNone/>
            </a:pPr>
            <a:r>
              <a:rPr lang="en-US" sz="1000" dirty="0">
                <a:solidFill>
                  <a:schemeClr val="dk1"/>
                </a:solidFill>
                <a:latin typeface="Verdana"/>
                <a:ea typeface="Verdana"/>
                <a:cs typeface="Verdana"/>
                <a:sym typeface="Verdana"/>
              </a:rPr>
              <a:t>30</a:t>
            </a:r>
            <a:endParaRPr sz="1000" dirty="0">
              <a:solidFill>
                <a:schemeClr val="dk1"/>
              </a:solidFill>
              <a:latin typeface="Verdana"/>
              <a:ea typeface="Verdana"/>
              <a:cs typeface="Verdana"/>
              <a:sym typeface="Verdana"/>
            </a:endParaRPr>
          </a:p>
        </p:txBody>
      </p:sp>
      <p:sp>
        <p:nvSpPr>
          <p:cNvPr id="197" name="Google Shape;197;p10"/>
          <p:cNvSpPr txBox="1"/>
          <p:nvPr/>
        </p:nvSpPr>
        <p:spPr>
          <a:xfrm>
            <a:off x="7265118" y="1353851"/>
            <a:ext cx="764540" cy="1270000"/>
          </a:xfrm>
          <a:prstGeom prst="rect">
            <a:avLst/>
          </a:prstGeom>
          <a:noFill/>
          <a:ln>
            <a:noFill/>
          </a:ln>
        </p:spPr>
        <p:txBody>
          <a:bodyPr spcFirstLastPara="1" wrap="square" lIns="0" tIns="38100" rIns="0" bIns="0" anchor="t" anchorCtr="0">
            <a:noAutofit/>
          </a:bodyPr>
          <a:lstStyle/>
          <a:p>
            <a:pPr marL="0" marR="0" lvl="0" indent="0" algn="ctr" rtl="0">
              <a:lnSpc>
                <a:spcPct val="100000"/>
              </a:lnSpc>
              <a:spcBef>
                <a:spcPts val="0"/>
              </a:spcBef>
              <a:spcAft>
                <a:spcPts val="0"/>
              </a:spcAft>
              <a:buNone/>
            </a:pPr>
            <a:r>
              <a:rPr lang="en-US" sz="1000" dirty="0">
                <a:solidFill>
                  <a:schemeClr val="dk1"/>
                </a:solidFill>
                <a:latin typeface="Verdana"/>
                <a:ea typeface="Verdana"/>
                <a:cs typeface="Verdana"/>
                <a:sym typeface="Verdana"/>
              </a:rPr>
              <a:t>$837</a:t>
            </a:r>
            <a:endParaRPr sz="1000" dirty="0">
              <a:solidFill>
                <a:schemeClr val="dk1"/>
              </a:solidFill>
              <a:latin typeface="Verdana"/>
              <a:ea typeface="Verdana"/>
              <a:cs typeface="Verdana"/>
              <a:sym typeface="Verdana"/>
            </a:endParaRPr>
          </a:p>
          <a:p>
            <a:pPr marL="0" marR="0"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$3,037</a:t>
            </a:r>
          </a:p>
          <a:p>
            <a:pPr marL="0" marR="0"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$5,337 </a:t>
            </a:r>
            <a:endParaRPr sz="1000" dirty="0">
              <a:solidFill>
                <a:schemeClr val="dk1"/>
              </a:solidFill>
              <a:latin typeface="Verdana"/>
              <a:ea typeface="Verdana"/>
              <a:cs typeface="Verdana"/>
              <a:sym typeface="Verdana"/>
            </a:endParaRPr>
          </a:p>
          <a:p>
            <a:pPr marL="0" marR="0"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$7,647</a:t>
            </a:r>
            <a:endParaRPr sz="1000" dirty="0">
              <a:solidFill>
                <a:schemeClr val="dk1"/>
              </a:solidFill>
              <a:latin typeface="Verdana"/>
              <a:ea typeface="Verdana"/>
              <a:cs typeface="Verdana"/>
              <a:sym typeface="Verdana"/>
            </a:endParaRPr>
          </a:p>
          <a:p>
            <a:pPr marL="0" marR="0"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$9,907</a:t>
            </a:r>
            <a:endParaRPr sz="1000" dirty="0">
              <a:solidFill>
                <a:schemeClr val="dk1"/>
              </a:solidFill>
              <a:latin typeface="Verdana"/>
              <a:ea typeface="Verdana"/>
              <a:cs typeface="Verdana"/>
              <a:sym typeface="Verdana"/>
            </a:endParaRPr>
          </a:p>
          <a:p>
            <a:pPr marL="0" marR="0"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$12,017</a:t>
            </a:r>
            <a:endParaRPr sz="1000" dirty="0">
              <a:solidFill>
                <a:schemeClr val="dk1"/>
              </a:solidFill>
              <a:latin typeface="Verdana"/>
              <a:ea typeface="Verdana"/>
              <a:cs typeface="Verdana"/>
              <a:sym typeface="Verdana"/>
            </a:endParaRPr>
          </a:p>
          <a:p>
            <a:pPr marL="0" marR="0"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$13,907</a:t>
            </a:r>
            <a:endParaRPr sz="1000" dirty="0">
              <a:solidFill>
                <a:schemeClr val="dk1"/>
              </a:solidFill>
              <a:latin typeface="Verdana"/>
              <a:ea typeface="Verdana"/>
              <a:cs typeface="Verdana"/>
              <a:sym typeface="Verdana"/>
            </a:endParaRPr>
          </a:p>
        </p:txBody>
      </p:sp>
      <p:sp>
        <p:nvSpPr>
          <p:cNvPr id="200" name="Google Shape;200;p10"/>
          <p:cNvSpPr txBox="1"/>
          <p:nvPr/>
        </p:nvSpPr>
        <p:spPr>
          <a:xfrm>
            <a:off x="6546806" y="2687351"/>
            <a:ext cx="359410" cy="736600"/>
          </a:xfrm>
          <a:prstGeom prst="rect">
            <a:avLst/>
          </a:prstGeom>
          <a:noFill/>
          <a:ln>
            <a:noFill/>
          </a:ln>
        </p:spPr>
        <p:txBody>
          <a:bodyPr spcFirstLastPara="1" wrap="square" lIns="0" tIns="38100" rIns="0" bIns="0" anchor="t" anchorCtr="0">
            <a:noAutofit/>
          </a:bodyPr>
          <a:lstStyle/>
          <a:p>
            <a:pPr marL="0" marR="5080" lvl="0" indent="0" algn="ctr" rtl="0">
              <a:lnSpc>
                <a:spcPct val="100000"/>
              </a:lnSpc>
              <a:spcBef>
                <a:spcPts val="0"/>
              </a:spcBef>
              <a:spcAft>
                <a:spcPts val="0"/>
              </a:spcAft>
              <a:buNone/>
            </a:pPr>
            <a:r>
              <a:rPr lang="en-US" sz="1000" dirty="0">
                <a:solidFill>
                  <a:schemeClr val="dk1"/>
                </a:solidFill>
                <a:latin typeface="Verdana"/>
                <a:ea typeface="Verdana"/>
                <a:cs typeface="Verdana"/>
                <a:sym typeface="Verdana"/>
              </a:rPr>
              <a:t>50</a:t>
            </a:r>
            <a:endParaRPr sz="1000" dirty="0">
              <a:solidFill>
                <a:schemeClr val="dk1"/>
              </a:solidFill>
              <a:latin typeface="Verdana"/>
              <a:ea typeface="Verdana"/>
              <a:cs typeface="Verdana"/>
              <a:sym typeface="Verdana"/>
            </a:endParaRPr>
          </a:p>
          <a:p>
            <a:pPr marL="51435" marR="0" lvl="0" indent="0" algn="l" rtl="0">
              <a:lnSpc>
                <a:spcPct val="100000"/>
              </a:lnSpc>
              <a:spcBef>
                <a:spcPts val="200"/>
              </a:spcBef>
              <a:spcAft>
                <a:spcPts val="0"/>
              </a:spcAft>
              <a:buNone/>
            </a:pPr>
            <a:r>
              <a:rPr lang="en-US" sz="1000" dirty="0">
                <a:solidFill>
                  <a:schemeClr val="dk1"/>
                </a:solidFill>
                <a:latin typeface="Verdana"/>
                <a:ea typeface="Verdana"/>
                <a:cs typeface="Verdana"/>
                <a:sym typeface="Verdana"/>
              </a:rPr>
              <a:t>100</a:t>
            </a:r>
            <a:endParaRPr sz="1000" dirty="0">
              <a:solidFill>
                <a:schemeClr val="dk1"/>
              </a:solidFill>
              <a:latin typeface="Verdana"/>
              <a:ea typeface="Verdana"/>
              <a:cs typeface="Verdana"/>
              <a:sym typeface="Verdana"/>
            </a:endParaRPr>
          </a:p>
          <a:p>
            <a:pPr marL="51435" marR="0" lvl="0" indent="0" algn="l" rtl="0">
              <a:lnSpc>
                <a:spcPct val="100000"/>
              </a:lnSpc>
              <a:spcBef>
                <a:spcPts val="200"/>
              </a:spcBef>
              <a:spcAft>
                <a:spcPts val="0"/>
              </a:spcAft>
              <a:buNone/>
            </a:pPr>
            <a:r>
              <a:rPr lang="en-US" sz="1000" dirty="0">
                <a:solidFill>
                  <a:schemeClr val="dk1"/>
                </a:solidFill>
                <a:latin typeface="Verdana"/>
                <a:ea typeface="Verdana"/>
                <a:cs typeface="Verdana"/>
                <a:sym typeface="Verdana"/>
              </a:rPr>
              <a:t>200</a:t>
            </a:r>
            <a:endParaRPr sz="1000" dirty="0">
              <a:solidFill>
                <a:schemeClr val="dk1"/>
              </a:solidFill>
              <a:latin typeface="Verdana"/>
              <a:ea typeface="Verdana"/>
              <a:cs typeface="Verdana"/>
              <a:sym typeface="Verdana"/>
            </a:endParaRPr>
          </a:p>
          <a:p>
            <a:pPr marL="0" marR="5080"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200+</a:t>
            </a:r>
            <a:endParaRPr sz="1000" dirty="0">
              <a:solidFill>
                <a:schemeClr val="dk1"/>
              </a:solidFill>
              <a:latin typeface="Verdana"/>
              <a:ea typeface="Verdana"/>
              <a:cs typeface="Verdana"/>
              <a:sym typeface="Verdana"/>
            </a:endParaRPr>
          </a:p>
        </p:txBody>
      </p:sp>
      <p:sp>
        <p:nvSpPr>
          <p:cNvPr id="201" name="Google Shape;201;p10"/>
          <p:cNvSpPr txBox="1"/>
          <p:nvPr/>
        </p:nvSpPr>
        <p:spPr>
          <a:xfrm>
            <a:off x="7164485" y="2687351"/>
            <a:ext cx="989582" cy="736600"/>
          </a:xfrm>
          <a:prstGeom prst="rect">
            <a:avLst/>
          </a:prstGeom>
          <a:noFill/>
          <a:ln>
            <a:noFill/>
          </a:ln>
        </p:spPr>
        <p:txBody>
          <a:bodyPr spcFirstLastPara="1" wrap="square" lIns="0" tIns="38100" rIns="0" bIns="0" anchor="t" anchorCtr="0">
            <a:noAutofit/>
          </a:bodyPr>
          <a:lstStyle/>
          <a:p>
            <a:pPr marL="0" marR="4445" lvl="0" indent="0" algn="ctr" rtl="0">
              <a:lnSpc>
                <a:spcPct val="100000"/>
              </a:lnSpc>
              <a:spcBef>
                <a:spcPts val="0"/>
              </a:spcBef>
              <a:spcAft>
                <a:spcPts val="0"/>
              </a:spcAft>
              <a:buNone/>
            </a:pPr>
            <a:r>
              <a:rPr lang="en-US" sz="1000" dirty="0">
                <a:solidFill>
                  <a:schemeClr val="dk1"/>
                </a:solidFill>
                <a:latin typeface="Verdana"/>
                <a:ea typeface="Verdana"/>
                <a:cs typeface="Verdana"/>
                <a:sym typeface="Verdana"/>
              </a:rPr>
              <a:t>$20,887</a:t>
            </a:r>
            <a:endParaRPr sz="1000" dirty="0">
              <a:solidFill>
                <a:schemeClr val="dk1"/>
              </a:solidFill>
              <a:latin typeface="Verdana"/>
              <a:ea typeface="Verdana"/>
              <a:cs typeface="Verdana"/>
              <a:sym typeface="Verdana"/>
            </a:endParaRPr>
          </a:p>
          <a:p>
            <a:pPr marL="0" marR="4445"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$35,817</a:t>
            </a:r>
            <a:endParaRPr sz="1000" dirty="0">
              <a:solidFill>
                <a:schemeClr val="dk1"/>
              </a:solidFill>
              <a:latin typeface="Verdana"/>
              <a:ea typeface="Verdana"/>
              <a:cs typeface="Verdana"/>
              <a:sym typeface="Verdana"/>
            </a:endParaRPr>
          </a:p>
          <a:p>
            <a:pPr marL="0" marR="4445" lvl="0" indent="0" algn="ctr" rtl="0">
              <a:lnSpc>
                <a:spcPct val="100000"/>
              </a:lnSpc>
              <a:spcBef>
                <a:spcPts val="200"/>
              </a:spcBef>
              <a:spcAft>
                <a:spcPts val="0"/>
              </a:spcAft>
              <a:buNone/>
            </a:pPr>
            <a:r>
              <a:rPr lang="en-US" sz="1000" dirty="0">
                <a:solidFill>
                  <a:schemeClr val="dk1"/>
                </a:solidFill>
                <a:latin typeface="Verdana"/>
                <a:ea typeface="Verdana"/>
                <a:cs typeface="Verdana"/>
                <a:sym typeface="Verdana"/>
              </a:rPr>
              <a:t>$62,567</a:t>
            </a:r>
            <a:endParaRPr sz="1000" dirty="0">
              <a:solidFill>
                <a:schemeClr val="dk1"/>
              </a:solidFill>
              <a:latin typeface="Verdana"/>
              <a:ea typeface="Verdana"/>
              <a:cs typeface="Verdana"/>
              <a:sym typeface="Verdana"/>
            </a:endParaRPr>
          </a:p>
          <a:p>
            <a:pPr marL="0" marR="5080" lvl="0" indent="0" algn="ctr" rtl="0">
              <a:lnSpc>
                <a:spcPct val="100000"/>
              </a:lnSpc>
              <a:spcBef>
                <a:spcPts val="200"/>
              </a:spcBef>
              <a:spcAft>
                <a:spcPts val="0"/>
              </a:spcAft>
              <a:buNone/>
            </a:pPr>
            <a:r>
              <a:rPr lang="en-US" sz="900" dirty="0">
                <a:solidFill>
                  <a:schemeClr val="dk1"/>
                </a:solidFill>
                <a:latin typeface="Verdana"/>
                <a:ea typeface="Verdana"/>
                <a:cs typeface="Verdana"/>
                <a:sym typeface="Verdana"/>
              </a:rPr>
              <a:t>Quote Available</a:t>
            </a:r>
            <a:endParaRPr sz="900" dirty="0">
              <a:solidFill>
                <a:schemeClr val="dk1"/>
              </a:solidFill>
              <a:latin typeface="Verdana"/>
              <a:ea typeface="Verdana"/>
              <a:cs typeface="Verdana"/>
              <a:sym typeface="Verdana"/>
            </a:endParaRPr>
          </a:p>
        </p:txBody>
      </p:sp>
      <p:sp>
        <p:nvSpPr>
          <p:cNvPr id="202" name="Google Shape;202;p10"/>
          <p:cNvSpPr/>
          <p:nvPr/>
        </p:nvSpPr>
        <p:spPr>
          <a:xfrm>
            <a:off x="6439492" y="2663812"/>
            <a:ext cx="2501900" cy="805180"/>
          </a:xfrm>
          <a:custGeom>
            <a:avLst/>
            <a:gdLst/>
            <a:ahLst/>
            <a:cxnLst/>
            <a:rect l="l" t="t" r="r" b="b"/>
            <a:pathLst>
              <a:path w="2501900" h="805179" extrusionOk="0">
                <a:moveTo>
                  <a:pt x="0" y="804976"/>
                </a:moveTo>
                <a:lnTo>
                  <a:pt x="2501391" y="804976"/>
                </a:lnTo>
                <a:lnTo>
                  <a:pt x="2501391" y="0"/>
                </a:lnTo>
                <a:lnTo>
                  <a:pt x="0" y="0"/>
                </a:lnTo>
                <a:lnTo>
                  <a:pt x="0" y="804976"/>
                </a:lnTo>
                <a:close/>
              </a:path>
            </a:pathLst>
          </a:custGeom>
          <a:noFill/>
          <a:ln w="381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4" name="Google Shape;204;p10"/>
          <p:cNvSpPr/>
          <p:nvPr/>
        </p:nvSpPr>
        <p:spPr>
          <a:xfrm flipH="1">
            <a:off x="8481221" y="3529489"/>
            <a:ext cx="45719" cy="244303"/>
          </a:xfrm>
          <a:custGeom>
            <a:avLst/>
            <a:gdLst/>
            <a:ahLst/>
            <a:cxnLst/>
            <a:rect l="l" t="t" r="r" b="b"/>
            <a:pathLst>
              <a:path w="120000" h="949325" extrusionOk="0">
                <a:moveTo>
                  <a:pt x="0" y="0"/>
                </a:moveTo>
                <a:lnTo>
                  <a:pt x="0" y="948905"/>
                </a:lnTo>
              </a:path>
            </a:pathLst>
          </a:custGeom>
          <a:noFill/>
          <a:ln w="381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5" name="Google Shape;205;p10"/>
          <p:cNvSpPr/>
          <p:nvPr/>
        </p:nvSpPr>
        <p:spPr>
          <a:xfrm>
            <a:off x="8434140" y="3740150"/>
            <a:ext cx="187960" cy="101600"/>
          </a:xfrm>
          <a:custGeom>
            <a:avLst/>
            <a:gdLst/>
            <a:ahLst/>
            <a:cxnLst/>
            <a:rect l="l" t="t" r="r" b="b"/>
            <a:pathLst>
              <a:path w="187959" h="101600" extrusionOk="0">
                <a:moveTo>
                  <a:pt x="187883" y="0"/>
                </a:moveTo>
                <a:lnTo>
                  <a:pt x="0" y="0"/>
                </a:lnTo>
                <a:lnTo>
                  <a:pt x="93941" y="101041"/>
                </a:lnTo>
                <a:lnTo>
                  <a:pt x="187883" y="0"/>
                </a:lnTo>
                <a:close/>
              </a:path>
            </a:pathLst>
          </a:custGeom>
          <a:solidFill>
            <a:srgbClr val="6CB33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6" name="Google Shape;206;p10"/>
          <p:cNvSpPr/>
          <p:nvPr/>
        </p:nvSpPr>
        <p:spPr>
          <a:xfrm>
            <a:off x="5278882" y="685801"/>
            <a:ext cx="0" cy="6086475"/>
          </a:xfrm>
          <a:custGeom>
            <a:avLst/>
            <a:gdLst/>
            <a:ahLst/>
            <a:cxnLst/>
            <a:rect l="l" t="t" r="r" b="b"/>
            <a:pathLst>
              <a:path w="120000" h="6086475" extrusionOk="0">
                <a:moveTo>
                  <a:pt x="0" y="0"/>
                </a:moveTo>
                <a:lnTo>
                  <a:pt x="0" y="6086157"/>
                </a:lnTo>
              </a:path>
            </a:pathLst>
          </a:custGeom>
          <a:noFill/>
          <a:ln w="12700" cap="flat" cmpd="sng">
            <a:solidFill>
              <a:srgbClr val="6CB33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207;p10"/>
          <p:cNvSpPr txBox="1"/>
          <p:nvPr/>
        </p:nvSpPr>
        <p:spPr>
          <a:xfrm>
            <a:off x="919468" y="1429457"/>
            <a:ext cx="3954065" cy="497840"/>
          </a:xfrm>
          <a:prstGeom prst="rect">
            <a:avLst/>
          </a:prstGeom>
          <a:noFill/>
          <a:ln>
            <a:noFill/>
          </a:ln>
        </p:spPr>
        <p:txBody>
          <a:bodyPr spcFirstLastPara="1" wrap="square" lIns="0" tIns="33000" rIns="0" bIns="0" anchor="t" anchorCtr="0">
            <a:noAutofit/>
          </a:bodyPr>
          <a:lstStyle/>
          <a:p>
            <a:pPr marL="12700" marR="5080" lvl="0" indent="0" algn="l" rtl="0">
              <a:lnSpc>
                <a:spcPct val="112500"/>
              </a:lnSpc>
              <a:spcBef>
                <a:spcPts val="0"/>
              </a:spcBef>
              <a:spcAft>
                <a:spcPts val="0"/>
              </a:spcAft>
              <a:buNone/>
            </a:pPr>
            <a:r>
              <a:rPr lang="en-US" sz="2000" b="1"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The most trusted &amp; reliable source  for in-depth ag &amp; food policy news &amp; analysis</a:t>
            </a:r>
            <a:endParaRPr sz="20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p:txBody>
      </p:sp>
      <p:sp>
        <p:nvSpPr>
          <p:cNvPr id="208" name="Google Shape;208;p10"/>
          <p:cNvSpPr txBox="1"/>
          <p:nvPr/>
        </p:nvSpPr>
        <p:spPr>
          <a:xfrm>
            <a:off x="3567995" y="2603353"/>
            <a:ext cx="1623972" cy="3228225"/>
          </a:xfrm>
          <a:prstGeom prst="rect">
            <a:avLst/>
          </a:prstGeom>
          <a:noFill/>
          <a:ln>
            <a:noFill/>
          </a:ln>
        </p:spPr>
        <p:txBody>
          <a:bodyPr spcFirstLastPara="1" wrap="square" lIns="0" tIns="12700" rIns="0" bIns="0" anchor="t" anchorCtr="0">
            <a:noAutofit/>
          </a:bodyPr>
          <a:lstStyle/>
          <a:p>
            <a:pPr marL="12700" marR="144780" lvl="0" indent="0" algn="l" rtl="0">
              <a:lnSpc>
                <a:spcPct val="100000"/>
              </a:lnSpc>
              <a:spcBef>
                <a:spcPts val="0"/>
              </a:spcBef>
              <a:spcAft>
                <a:spcPts val="0"/>
              </a:spcAft>
              <a:buNone/>
            </a:pPr>
            <a:r>
              <a:rPr lang="en-US" sz="1600" b="1" dirty="0">
                <a:solidFill>
                  <a:srgbClr val="6CB33F"/>
                </a:solidFill>
                <a:latin typeface="Calibri" panose="020F0502020204030204" pitchFamily="34" charset="0"/>
                <a:ea typeface="Verdana"/>
                <a:cs typeface="Calibri" panose="020F0502020204030204" pitchFamily="34" charset="0"/>
                <a:sym typeface="Verdana"/>
              </a:rPr>
              <a:t>Distributed each week coast to coast to 10,000+ key influencers</a:t>
            </a:r>
            <a:br>
              <a:rPr lang="en-US" b="1" dirty="0">
                <a:solidFill>
                  <a:srgbClr val="808285"/>
                </a:solidFill>
                <a:latin typeface="Calibri" panose="020F0502020204030204" pitchFamily="34" charset="0"/>
                <a:ea typeface="Verdana"/>
                <a:cs typeface="Calibri" panose="020F0502020204030204" pitchFamily="34" charset="0"/>
                <a:sym typeface="Verdana"/>
              </a:rPr>
            </a:br>
            <a:endParaRPr lang="en-US" sz="1200" b="1" dirty="0">
              <a:solidFill>
                <a:srgbClr val="808285"/>
              </a:solidFill>
              <a:latin typeface="Calibri" panose="020F0502020204030204" pitchFamily="34" charset="0"/>
              <a:ea typeface="Verdana"/>
              <a:cs typeface="Calibri" panose="020F0502020204030204" pitchFamily="34" charset="0"/>
              <a:sym typeface="Verdana"/>
            </a:endParaRPr>
          </a:p>
          <a:p>
            <a:pPr marL="12700" marR="0" lvl="0" indent="0" rtl="0">
              <a:lnSpc>
                <a:spcPct val="100000"/>
              </a:lnSpc>
              <a:spcBef>
                <a:spcPts val="750"/>
              </a:spcBef>
              <a:spcAft>
                <a:spcPts val="0"/>
              </a:spcAft>
              <a:buNone/>
            </a:pPr>
            <a:r>
              <a:rPr lang="en-US" sz="1600" b="1" dirty="0">
                <a:solidFill>
                  <a:schemeClr val="tx1"/>
                </a:solidFill>
                <a:latin typeface="Calibri" panose="020F0502020204030204" pitchFamily="34" charset="0"/>
                <a:ea typeface="Verdana"/>
                <a:cs typeface="Calibri" panose="020F0502020204030204" pitchFamily="34" charset="0"/>
                <a:sym typeface="Verdana"/>
              </a:rPr>
              <a:t>Subscription includes:</a:t>
            </a:r>
            <a:endParaRPr sz="1600" dirty="0">
              <a:solidFill>
                <a:schemeClr val="tx1"/>
              </a:solidFill>
              <a:latin typeface="Calibri" panose="020F0502020204030204" pitchFamily="34" charset="0"/>
              <a:ea typeface="Verdana"/>
              <a:cs typeface="Calibri" panose="020F0502020204030204" pitchFamily="34" charset="0"/>
              <a:sym typeface="Verdana"/>
            </a:endParaRPr>
          </a:p>
          <a:p>
            <a:pPr marL="127000" marR="0" lvl="0" indent="-114300" algn="l" rtl="0">
              <a:lnSpc>
                <a:spcPct val="100000"/>
              </a:lnSpc>
              <a:spcBef>
                <a:spcPts val="380"/>
              </a:spcBef>
              <a:spcAft>
                <a:spcPts val="0"/>
              </a:spcAft>
              <a:buClr>
                <a:srgbClr val="636466"/>
              </a:buClr>
              <a:buSzPts val="1000"/>
              <a:buFont typeface="Verdana"/>
              <a:buChar char="–"/>
            </a:pPr>
            <a:r>
              <a:rPr lang="en-US" sz="1200" dirty="0">
                <a:solidFill>
                  <a:schemeClr val="tx1"/>
                </a:solidFill>
                <a:latin typeface="Calibri" panose="020F0502020204030204" pitchFamily="34" charset="0"/>
                <a:ea typeface="Verdana"/>
                <a:cs typeface="Calibri" panose="020F0502020204030204" pitchFamily="34" charset="0"/>
                <a:sym typeface="Verdana"/>
              </a:rPr>
              <a:t>Weekly newsletter</a:t>
            </a:r>
            <a:endParaRPr sz="1200" dirty="0">
              <a:solidFill>
                <a:schemeClr val="tx1"/>
              </a:solidFill>
              <a:latin typeface="Calibri" panose="020F0502020204030204" pitchFamily="34" charset="0"/>
              <a:ea typeface="Verdana"/>
              <a:cs typeface="Calibri" panose="020F0502020204030204" pitchFamily="34" charset="0"/>
              <a:sym typeface="Verdana"/>
            </a:endParaRPr>
          </a:p>
          <a:p>
            <a:pPr marL="127000" marR="0" lvl="0" indent="-114300" algn="l" rtl="0">
              <a:lnSpc>
                <a:spcPct val="100000"/>
              </a:lnSpc>
              <a:spcBef>
                <a:spcPts val="380"/>
              </a:spcBef>
              <a:spcAft>
                <a:spcPts val="0"/>
              </a:spcAft>
              <a:buClr>
                <a:srgbClr val="636466"/>
              </a:buClr>
              <a:buSzPts val="1000"/>
              <a:buFont typeface="Verdana"/>
              <a:buChar char="–"/>
            </a:pPr>
            <a:r>
              <a:rPr lang="en-US" sz="1200" dirty="0">
                <a:solidFill>
                  <a:schemeClr val="tx1"/>
                </a:solidFill>
                <a:latin typeface="Calibri" panose="020F0502020204030204" pitchFamily="34" charset="0"/>
                <a:ea typeface="Verdana"/>
                <a:cs typeface="Calibri" panose="020F0502020204030204" pitchFamily="34" charset="0"/>
                <a:sym typeface="Verdana"/>
              </a:rPr>
              <a:t>Daily Harvest</a:t>
            </a:r>
            <a:endParaRPr sz="1200" dirty="0">
              <a:solidFill>
                <a:schemeClr val="tx1"/>
              </a:solidFill>
              <a:latin typeface="Calibri" panose="020F0502020204030204" pitchFamily="34" charset="0"/>
              <a:ea typeface="Verdana"/>
              <a:cs typeface="Calibri" panose="020F0502020204030204" pitchFamily="34" charset="0"/>
              <a:sym typeface="Verdana"/>
            </a:endParaRPr>
          </a:p>
          <a:p>
            <a:pPr marL="127000" marR="0" lvl="0" indent="-114300" algn="l" rtl="0">
              <a:lnSpc>
                <a:spcPct val="100000"/>
              </a:lnSpc>
              <a:spcBef>
                <a:spcPts val="380"/>
              </a:spcBef>
              <a:spcAft>
                <a:spcPts val="0"/>
              </a:spcAft>
              <a:buClr>
                <a:srgbClr val="636466"/>
              </a:buClr>
              <a:buSzPts val="1000"/>
              <a:buFont typeface="Verdana"/>
              <a:buChar char="–"/>
            </a:pPr>
            <a:r>
              <a:rPr lang="en-US" sz="1200" dirty="0">
                <a:solidFill>
                  <a:schemeClr val="tx1"/>
                </a:solidFill>
                <a:latin typeface="Calibri" panose="020F0502020204030204" pitchFamily="34" charset="0"/>
                <a:ea typeface="Verdana"/>
                <a:cs typeface="Calibri" panose="020F0502020204030204" pitchFamily="34" charset="0"/>
                <a:sym typeface="Verdana"/>
              </a:rPr>
              <a:t>Instant Updates</a:t>
            </a:r>
            <a:endParaRPr sz="1200" dirty="0">
              <a:solidFill>
                <a:schemeClr val="tx1"/>
              </a:solidFill>
              <a:latin typeface="Calibri" panose="020F0502020204030204" pitchFamily="34" charset="0"/>
              <a:ea typeface="Verdana"/>
              <a:cs typeface="Calibri" panose="020F0502020204030204" pitchFamily="34" charset="0"/>
              <a:sym typeface="Verdana"/>
            </a:endParaRPr>
          </a:p>
          <a:p>
            <a:pPr marL="127000" marR="0" lvl="0" indent="-114300" algn="l" rtl="0">
              <a:lnSpc>
                <a:spcPct val="100000"/>
              </a:lnSpc>
              <a:spcBef>
                <a:spcPts val="380"/>
              </a:spcBef>
              <a:spcAft>
                <a:spcPts val="0"/>
              </a:spcAft>
              <a:buClr>
                <a:srgbClr val="636466"/>
              </a:buClr>
              <a:buSzPts val="1000"/>
              <a:buFont typeface="Verdana"/>
              <a:buChar char="–"/>
            </a:pPr>
            <a:r>
              <a:rPr lang="en-US" sz="1200" dirty="0">
                <a:solidFill>
                  <a:schemeClr val="tx1"/>
                </a:solidFill>
                <a:latin typeface="Calibri" panose="020F0502020204030204" pitchFamily="34" charset="0"/>
                <a:ea typeface="Verdana"/>
                <a:cs typeface="Calibri" panose="020F0502020204030204" pitchFamily="34" charset="0"/>
                <a:sym typeface="Verdana"/>
              </a:rPr>
              <a:t>Daybreak</a:t>
            </a:r>
          </a:p>
          <a:p>
            <a:pPr marL="127000" marR="0" lvl="0" indent="-114300" algn="l" rtl="0">
              <a:lnSpc>
                <a:spcPct val="100000"/>
              </a:lnSpc>
              <a:spcBef>
                <a:spcPts val="380"/>
              </a:spcBef>
              <a:spcAft>
                <a:spcPts val="0"/>
              </a:spcAft>
              <a:buClr>
                <a:srgbClr val="636466"/>
              </a:buClr>
              <a:buSzPts val="1000"/>
              <a:buFont typeface="Verdana"/>
              <a:buChar char="–"/>
            </a:pPr>
            <a:r>
              <a:rPr lang="en-US" sz="1200" dirty="0" err="1">
                <a:solidFill>
                  <a:schemeClr val="tx1"/>
                </a:solidFill>
                <a:latin typeface="Calibri" panose="020F0502020204030204" pitchFamily="34" charset="0"/>
                <a:ea typeface="Verdana"/>
                <a:cs typeface="Calibri" panose="020F0502020204030204" pitchFamily="34" charset="0"/>
                <a:sym typeface="Verdana"/>
              </a:rPr>
              <a:t>DriveTime</a:t>
            </a:r>
            <a:endParaRPr lang="en-US" sz="1200" dirty="0">
              <a:solidFill>
                <a:schemeClr val="tx1"/>
              </a:solidFill>
              <a:latin typeface="Calibri" panose="020F0502020204030204" pitchFamily="34" charset="0"/>
              <a:ea typeface="Verdana"/>
              <a:cs typeface="Calibri" panose="020F0502020204030204" pitchFamily="34" charset="0"/>
              <a:sym typeface="Verdana"/>
            </a:endParaRPr>
          </a:p>
          <a:p>
            <a:pPr marL="127000" marR="0" lvl="0" indent="-114300" algn="l" rtl="0">
              <a:lnSpc>
                <a:spcPct val="100000"/>
              </a:lnSpc>
              <a:spcBef>
                <a:spcPts val="380"/>
              </a:spcBef>
              <a:spcAft>
                <a:spcPts val="0"/>
              </a:spcAft>
              <a:buClr>
                <a:srgbClr val="636466"/>
              </a:buClr>
              <a:buSzPts val="1000"/>
              <a:buFont typeface="Verdana"/>
              <a:buChar char="–"/>
            </a:pPr>
            <a:r>
              <a:rPr lang="en-US" sz="1200" dirty="0">
                <a:solidFill>
                  <a:schemeClr val="tx1"/>
                </a:solidFill>
                <a:latin typeface="Calibri" panose="020F0502020204030204" pitchFamily="34" charset="0"/>
                <a:ea typeface="Verdana"/>
                <a:cs typeface="Calibri" panose="020F0502020204030204" pitchFamily="34" charset="0"/>
                <a:sym typeface="Verdana"/>
              </a:rPr>
              <a:t>Newsmakers</a:t>
            </a:r>
            <a:endParaRPr sz="1200" dirty="0">
              <a:solidFill>
                <a:schemeClr val="tx1"/>
              </a:solidFill>
              <a:latin typeface="Calibri" panose="020F0502020204030204" pitchFamily="34" charset="0"/>
              <a:ea typeface="Verdana"/>
              <a:cs typeface="Calibri" panose="020F0502020204030204" pitchFamily="34" charset="0"/>
              <a:sym typeface="Verdana"/>
            </a:endParaRPr>
          </a:p>
          <a:p>
            <a:pPr marL="127000" marR="0" lvl="0" indent="-114300" algn="l" rtl="0">
              <a:lnSpc>
                <a:spcPct val="100000"/>
              </a:lnSpc>
              <a:spcBef>
                <a:spcPts val="380"/>
              </a:spcBef>
              <a:spcAft>
                <a:spcPts val="0"/>
              </a:spcAft>
              <a:buClr>
                <a:srgbClr val="636466"/>
              </a:buClr>
              <a:buSzPts val="1000"/>
              <a:buFont typeface="Verdana"/>
              <a:buChar char="–"/>
            </a:pPr>
            <a:r>
              <a:rPr lang="en-US" sz="1200" dirty="0">
                <a:solidFill>
                  <a:schemeClr val="tx1"/>
                </a:solidFill>
                <a:latin typeface="Calibri" panose="020F0502020204030204" pitchFamily="34" charset="0"/>
                <a:ea typeface="Verdana"/>
                <a:cs typeface="Calibri" panose="020F0502020204030204" pitchFamily="34" charset="0"/>
                <a:sym typeface="Verdana"/>
              </a:rPr>
              <a:t>Full website access</a:t>
            </a:r>
          </a:p>
          <a:p>
            <a:pPr marL="127000" marR="0" lvl="0" indent="-114300" algn="l" rtl="0">
              <a:lnSpc>
                <a:spcPct val="100000"/>
              </a:lnSpc>
              <a:spcBef>
                <a:spcPts val="380"/>
              </a:spcBef>
              <a:spcAft>
                <a:spcPts val="0"/>
              </a:spcAft>
              <a:buClr>
                <a:srgbClr val="636466"/>
              </a:buClr>
              <a:buSzPts val="1000"/>
              <a:buFont typeface="Verdana"/>
              <a:buChar char="–"/>
            </a:pPr>
            <a:r>
              <a:rPr lang="en-US" sz="1200" dirty="0">
                <a:solidFill>
                  <a:schemeClr val="tx1"/>
                </a:solidFill>
                <a:latin typeface="Calibri" panose="020F0502020204030204" pitchFamily="34" charset="0"/>
                <a:ea typeface="Verdana"/>
                <a:cs typeface="Calibri" panose="020F0502020204030204" pitchFamily="34" charset="0"/>
                <a:sym typeface="Verdana"/>
              </a:rPr>
              <a:t>Discounts on admission to Agri-Pulse events</a:t>
            </a:r>
          </a:p>
          <a:p>
            <a:pPr marL="127000" marR="0" lvl="0" indent="-114300" algn="l" rtl="0">
              <a:lnSpc>
                <a:spcPct val="100000"/>
              </a:lnSpc>
              <a:spcBef>
                <a:spcPts val="380"/>
              </a:spcBef>
              <a:spcAft>
                <a:spcPts val="0"/>
              </a:spcAft>
              <a:buClr>
                <a:srgbClr val="636466"/>
              </a:buClr>
              <a:buSzPts val="1000"/>
              <a:buFont typeface="Verdana"/>
              <a:buChar char="–"/>
            </a:pPr>
            <a:r>
              <a:rPr lang="en-US" sz="1200" dirty="0">
                <a:solidFill>
                  <a:schemeClr val="tx1"/>
                </a:solidFill>
                <a:latin typeface="Calibri" panose="020F0502020204030204" pitchFamily="34" charset="0"/>
                <a:ea typeface="Verdana"/>
                <a:cs typeface="Calibri" panose="020F0502020204030204" pitchFamily="34" charset="0"/>
                <a:sym typeface="Verdana"/>
              </a:rPr>
              <a:t>Annual special reports</a:t>
            </a:r>
            <a:endParaRPr sz="1200" dirty="0">
              <a:solidFill>
                <a:schemeClr val="tx1"/>
              </a:solidFill>
              <a:latin typeface="Calibri" panose="020F0502020204030204" pitchFamily="34" charset="0"/>
              <a:ea typeface="Verdana"/>
              <a:cs typeface="Calibri" panose="020F0502020204030204" pitchFamily="34" charset="0"/>
              <a:sym typeface="Verdana"/>
            </a:endParaRPr>
          </a:p>
        </p:txBody>
      </p:sp>
      <p:sp>
        <p:nvSpPr>
          <p:cNvPr id="193" name="Google Shape;193;p10"/>
          <p:cNvSpPr txBox="1"/>
          <p:nvPr/>
        </p:nvSpPr>
        <p:spPr>
          <a:xfrm>
            <a:off x="6367966" y="1188751"/>
            <a:ext cx="897147" cy="119617"/>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900" b="1" dirty="0">
                <a:solidFill>
                  <a:srgbClr val="808285"/>
                </a:solidFill>
                <a:latin typeface="Verdana"/>
                <a:ea typeface="Verdana"/>
                <a:cs typeface="Verdana"/>
                <a:sym typeface="Verdana"/>
              </a:rPr>
              <a:t>Subscriptions</a:t>
            </a:r>
            <a:endParaRPr sz="900" dirty="0">
              <a:solidFill>
                <a:schemeClr val="dk1"/>
              </a:solidFill>
              <a:latin typeface="Verdana"/>
              <a:ea typeface="Verdana"/>
              <a:cs typeface="Verdana"/>
              <a:sym typeface="Verdana"/>
            </a:endParaRPr>
          </a:p>
        </p:txBody>
      </p:sp>
      <p:sp>
        <p:nvSpPr>
          <p:cNvPr id="194" name="Google Shape;194;p10"/>
          <p:cNvSpPr txBox="1"/>
          <p:nvPr/>
        </p:nvSpPr>
        <p:spPr>
          <a:xfrm>
            <a:off x="7508731" y="1188751"/>
            <a:ext cx="373907" cy="69452"/>
          </a:xfrm>
          <a:prstGeom prst="rect">
            <a:avLst/>
          </a:prstGeom>
          <a:noFill/>
          <a:ln>
            <a:noFill/>
          </a:ln>
        </p:spPr>
        <p:txBody>
          <a:bodyPr spcFirstLastPara="1" wrap="square" lIns="0" tIns="12700" rIns="0" bIns="0" anchor="t" anchorCtr="0">
            <a:noAutofit/>
          </a:bodyPr>
          <a:lstStyle/>
          <a:p>
            <a:pPr marL="12700" marR="0" lvl="0" indent="0" algn="l" rtl="0">
              <a:lnSpc>
                <a:spcPct val="100000"/>
              </a:lnSpc>
              <a:spcBef>
                <a:spcPts val="0"/>
              </a:spcBef>
              <a:spcAft>
                <a:spcPts val="0"/>
              </a:spcAft>
              <a:buNone/>
            </a:pPr>
            <a:r>
              <a:rPr lang="en-US" sz="900" b="1" dirty="0">
                <a:solidFill>
                  <a:srgbClr val="808285"/>
                </a:solidFill>
                <a:latin typeface="Verdana"/>
                <a:ea typeface="Verdana"/>
                <a:cs typeface="Verdana"/>
                <a:sym typeface="Verdana"/>
              </a:rPr>
              <a:t>Price</a:t>
            </a:r>
            <a:endParaRPr sz="900" dirty="0">
              <a:solidFill>
                <a:schemeClr val="dk1"/>
              </a:solidFill>
              <a:latin typeface="Verdana"/>
              <a:ea typeface="Verdana"/>
              <a:cs typeface="Verdana"/>
              <a:sym typeface="Verdana"/>
            </a:endParaRPr>
          </a:p>
        </p:txBody>
      </p:sp>
      <p:sp>
        <p:nvSpPr>
          <p:cNvPr id="210" name="Google Shape;210;p10"/>
          <p:cNvSpPr txBox="1"/>
          <p:nvPr/>
        </p:nvSpPr>
        <p:spPr>
          <a:xfrm>
            <a:off x="5294959" y="605212"/>
            <a:ext cx="4763439" cy="253281"/>
          </a:xfrm>
          <a:prstGeom prst="rect">
            <a:avLst/>
          </a:prstGeom>
          <a:noFill/>
          <a:ln>
            <a:noFill/>
          </a:ln>
        </p:spPr>
        <p:txBody>
          <a:bodyPr spcFirstLastPara="1" wrap="square" lIns="0" tIns="12700" rIns="0" bIns="0" anchor="t" anchorCtr="0">
            <a:noAutofit/>
          </a:bodyPr>
          <a:lstStyle/>
          <a:p>
            <a:pPr marL="12700" marR="0" lvl="0" indent="0" algn="ctr" rtl="0">
              <a:lnSpc>
                <a:spcPct val="100000"/>
              </a:lnSpc>
              <a:spcBef>
                <a:spcPts val="0"/>
              </a:spcBef>
              <a:spcAft>
                <a:spcPts val="0"/>
              </a:spcAft>
              <a:buNone/>
            </a:pPr>
            <a:r>
              <a:rPr lang="en-US" b="1" dirty="0">
                <a:solidFill>
                  <a:srgbClr val="6CB33F"/>
                </a:solidFill>
                <a:latin typeface="Verdana"/>
                <a:ea typeface="Verdana"/>
                <a:cs typeface="Verdana"/>
                <a:sym typeface="Verdana"/>
              </a:rPr>
              <a:t>Group Subscription Pricing at</a:t>
            </a:r>
            <a:br>
              <a:rPr lang="en-US" b="1" dirty="0">
                <a:solidFill>
                  <a:srgbClr val="6CB33F"/>
                </a:solidFill>
                <a:latin typeface="Verdana"/>
                <a:ea typeface="Verdana"/>
                <a:cs typeface="Verdana"/>
                <a:sym typeface="Verdana"/>
              </a:rPr>
            </a:br>
            <a:r>
              <a:rPr lang="en-US" b="1" dirty="0">
                <a:solidFill>
                  <a:srgbClr val="6CB33F"/>
                </a:solidFill>
                <a:latin typeface="Verdana"/>
                <a:ea typeface="Verdana"/>
                <a:cs typeface="Verdana"/>
                <a:sym typeface="Verdana"/>
              </a:rPr>
              <a:t>Substantial Discounts</a:t>
            </a:r>
            <a:endParaRPr dirty="0">
              <a:solidFill>
                <a:schemeClr val="dk1"/>
              </a:solidFill>
              <a:latin typeface="Verdana"/>
              <a:ea typeface="Verdana"/>
              <a:cs typeface="Verdana"/>
              <a:sym typeface="Verdana"/>
            </a:endParaRPr>
          </a:p>
        </p:txBody>
      </p:sp>
      <p:sp>
        <p:nvSpPr>
          <p:cNvPr id="211" name="Google Shape;211;p10"/>
          <p:cNvSpPr txBox="1"/>
          <p:nvPr/>
        </p:nvSpPr>
        <p:spPr>
          <a:xfrm>
            <a:off x="7891690" y="3860586"/>
            <a:ext cx="1732914" cy="2653867"/>
          </a:xfrm>
          <a:prstGeom prst="rect">
            <a:avLst/>
          </a:prstGeom>
          <a:noFill/>
          <a:ln>
            <a:noFill/>
          </a:ln>
        </p:spPr>
        <p:txBody>
          <a:bodyPr spcFirstLastPara="1" wrap="square" lIns="0" tIns="36825" rIns="0" bIns="0" anchor="t" anchorCtr="0">
            <a:noAutofit/>
          </a:bodyPr>
          <a:lstStyle/>
          <a:p>
            <a:pPr marL="12700" marR="0" lvl="0" indent="0" algn="l" rtl="0">
              <a:lnSpc>
                <a:spcPct val="100000"/>
              </a:lnSpc>
              <a:spcBef>
                <a:spcPts val="0"/>
              </a:spcBef>
              <a:spcAft>
                <a:spcPts val="0"/>
              </a:spcAft>
              <a:buNone/>
            </a:pPr>
            <a:r>
              <a:rPr lang="en-US" sz="1200" b="1" dirty="0">
                <a:solidFill>
                  <a:srgbClr val="6CB33F"/>
                </a:solidFill>
                <a:latin typeface="Verdana"/>
                <a:ea typeface="Verdana"/>
                <a:cs typeface="Verdana"/>
                <a:sym typeface="Verdana"/>
              </a:rPr>
              <a:t>Cover Wraps</a:t>
            </a:r>
            <a:endParaRPr sz="1200" dirty="0">
              <a:solidFill>
                <a:schemeClr val="dk1"/>
              </a:solidFill>
              <a:latin typeface="Verdana"/>
              <a:ea typeface="Verdana"/>
              <a:cs typeface="Verdana"/>
              <a:sym typeface="Verdana"/>
            </a:endParaRPr>
          </a:p>
          <a:p>
            <a:pPr marL="12700" marR="5080" lvl="0" indent="0" algn="l" rtl="0">
              <a:lnSpc>
                <a:spcPct val="140000"/>
              </a:lnSpc>
              <a:spcBef>
                <a:spcPts val="40"/>
              </a:spcBef>
              <a:spcAft>
                <a:spcPts val="0"/>
              </a:spcAft>
              <a:buNone/>
            </a:pPr>
            <a:r>
              <a:rPr lang="en-US" sz="1000" dirty="0">
                <a:solidFill>
                  <a:schemeClr val="dk1"/>
                </a:solidFill>
                <a:latin typeface="Verdana"/>
                <a:ea typeface="Verdana"/>
                <a:cs typeface="Verdana"/>
                <a:sym typeface="Verdana"/>
              </a:rPr>
              <a:t>A group of fifty or more subscriptions qualifies for a cover wrap promotional page, delivered each week at the top of the Agri-Pulse e-newsletter to that  organization’s sponsored  subscribers. No additional charge!</a:t>
            </a:r>
          </a:p>
          <a:p>
            <a:pPr marL="12700" marR="5080" lvl="0" indent="0" algn="l" rtl="0">
              <a:lnSpc>
                <a:spcPct val="140000"/>
              </a:lnSpc>
              <a:spcBef>
                <a:spcPts val="40"/>
              </a:spcBef>
              <a:spcAft>
                <a:spcPts val="0"/>
              </a:spcAft>
              <a:buNone/>
            </a:pPr>
            <a:r>
              <a:rPr lang="en-US" sz="900" i="1" dirty="0">
                <a:solidFill>
                  <a:schemeClr val="dk1"/>
                </a:solidFill>
                <a:latin typeface="Verdana"/>
                <a:ea typeface="Verdana"/>
                <a:cs typeface="Verdana"/>
                <a:sym typeface="Verdana"/>
              </a:rPr>
              <a:t>See page 17 for cover specifications</a:t>
            </a:r>
          </a:p>
        </p:txBody>
      </p:sp>
      <p:sp>
        <p:nvSpPr>
          <p:cNvPr id="232" name="Google Shape;232;p10"/>
          <p:cNvSpPr/>
          <p:nvPr/>
        </p:nvSpPr>
        <p:spPr>
          <a:xfrm>
            <a:off x="5590666" y="3732568"/>
            <a:ext cx="1460500" cy="1847850"/>
          </a:xfrm>
          <a:custGeom>
            <a:avLst/>
            <a:gdLst/>
            <a:ahLst/>
            <a:cxnLst/>
            <a:rect l="l" t="t" r="r" b="b"/>
            <a:pathLst>
              <a:path w="1460500" h="1847850" extrusionOk="0">
                <a:moveTo>
                  <a:pt x="0" y="1847532"/>
                </a:moveTo>
                <a:lnTo>
                  <a:pt x="1460220" y="1847532"/>
                </a:lnTo>
                <a:lnTo>
                  <a:pt x="1460220" y="0"/>
                </a:lnTo>
                <a:lnTo>
                  <a:pt x="0" y="0"/>
                </a:lnTo>
                <a:lnTo>
                  <a:pt x="0" y="1847532"/>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 name="Group 4">
            <a:extLst>
              <a:ext uri="{FF2B5EF4-FFF2-40B4-BE49-F238E27FC236}">
                <a16:creationId xmlns:a16="http://schemas.microsoft.com/office/drawing/2014/main" id="{4FC5136B-2054-4955-965C-A71F6B6B1820}"/>
              </a:ext>
            </a:extLst>
          </p:cNvPr>
          <p:cNvGrpSpPr/>
          <p:nvPr/>
        </p:nvGrpSpPr>
        <p:grpSpPr>
          <a:xfrm>
            <a:off x="5671032" y="3817977"/>
            <a:ext cx="2046948" cy="2280520"/>
            <a:chOff x="5671032" y="3817977"/>
            <a:chExt cx="2046948" cy="2280520"/>
          </a:xfrm>
        </p:grpSpPr>
        <p:sp>
          <p:nvSpPr>
            <p:cNvPr id="215" name="Google Shape;215;p10"/>
            <p:cNvSpPr/>
            <p:nvPr/>
          </p:nvSpPr>
          <p:spPr>
            <a:xfrm>
              <a:off x="5671032" y="3817977"/>
              <a:ext cx="1304122" cy="232879"/>
            </a:xfrm>
            <a:prstGeom prst="rect">
              <a:avLst/>
            </a:prstGeom>
            <a:blipFill rotWithShape="1">
              <a:blip r:embed="rId8">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6" name="Google Shape;216;p10"/>
            <p:cNvSpPr txBox="1"/>
            <p:nvPr/>
          </p:nvSpPr>
          <p:spPr>
            <a:xfrm>
              <a:off x="5741145" y="4072792"/>
              <a:ext cx="142875" cy="60325"/>
            </a:xfrm>
            <a:prstGeom prst="rect">
              <a:avLst/>
            </a:prstGeom>
            <a:noFill/>
            <a:ln>
              <a:noFill/>
            </a:ln>
          </p:spPr>
          <p:txBody>
            <a:bodyPr spcFirstLastPara="1" wrap="square" lIns="0" tIns="15875" rIns="0" bIns="0" anchor="t" anchorCtr="0">
              <a:noAutofit/>
            </a:bodyPr>
            <a:lstStyle/>
            <a:p>
              <a:pPr marL="0" marR="0" lvl="0" indent="0" algn="l" rtl="0">
                <a:lnSpc>
                  <a:spcPct val="100000"/>
                </a:lnSpc>
                <a:spcBef>
                  <a:spcPts val="0"/>
                </a:spcBef>
                <a:spcAft>
                  <a:spcPts val="0"/>
                </a:spcAft>
                <a:buNone/>
              </a:pPr>
              <a:r>
                <a:rPr lang="en-US" sz="200">
                  <a:solidFill>
                    <a:schemeClr val="dk1"/>
                  </a:solidFill>
                  <a:latin typeface="Georgia"/>
                  <a:ea typeface="Georgia"/>
                  <a:cs typeface="Georgia"/>
                  <a:sym typeface="Georgia"/>
                </a:rPr>
                <a:t>Greetings,</a:t>
              </a:r>
              <a:endParaRPr sz="200">
                <a:solidFill>
                  <a:schemeClr val="dk1"/>
                </a:solidFill>
                <a:latin typeface="Georgia"/>
                <a:ea typeface="Georgia"/>
                <a:cs typeface="Georgia"/>
                <a:sym typeface="Georgia"/>
              </a:endParaRPr>
            </a:p>
          </p:txBody>
        </p:sp>
        <p:sp>
          <p:nvSpPr>
            <p:cNvPr id="217" name="Google Shape;217;p10"/>
            <p:cNvSpPr txBox="1"/>
            <p:nvPr/>
          </p:nvSpPr>
          <p:spPr>
            <a:xfrm>
              <a:off x="5729392" y="4122884"/>
              <a:ext cx="507365" cy="111760"/>
            </a:xfrm>
            <a:prstGeom prst="rect">
              <a:avLst/>
            </a:prstGeom>
            <a:noFill/>
            <a:ln>
              <a:noFill/>
            </a:ln>
          </p:spPr>
          <p:txBody>
            <a:bodyPr spcFirstLastPara="1" wrap="square" lIns="0" tIns="12050" rIns="0" bIns="0" anchor="t" anchorCtr="0">
              <a:noAutofit/>
            </a:bodyPr>
            <a:lstStyle/>
            <a:p>
              <a:pPr marL="12700" marR="5080" lvl="0" indent="0" algn="l" rtl="0">
                <a:lnSpc>
                  <a:spcPct val="141000"/>
                </a:lnSpc>
                <a:spcBef>
                  <a:spcPts val="0"/>
                </a:spcBef>
                <a:spcAft>
                  <a:spcPts val="0"/>
                </a:spcAft>
                <a:buNone/>
              </a:pPr>
              <a:r>
                <a:rPr lang="en-US" sz="200">
                  <a:solidFill>
                    <a:schemeClr val="dk1"/>
                  </a:solidFill>
                  <a:latin typeface="Georgia"/>
                  <a:ea typeface="Georgia"/>
                  <a:cs typeface="Georgia"/>
                  <a:sym typeface="Georgia"/>
                </a:rPr>
                <a:t>As we reported earlier this morning in  reform and you can count on us to</a:t>
              </a:r>
              <a:endParaRPr sz="200">
                <a:solidFill>
                  <a:schemeClr val="dk1"/>
                </a:solidFill>
                <a:latin typeface="Georgia"/>
                <a:ea typeface="Georgia"/>
                <a:cs typeface="Georgia"/>
                <a:sym typeface="Georgia"/>
              </a:endParaRPr>
            </a:p>
          </p:txBody>
        </p:sp>
        <p:sp>
          <p:nvSpPr>
            <p:cNvPr id="218" name="Google Shape;218;p10"/>
            <p:cNvSpPr txBox="1"/>
            <p:nvPr/>
          </p:nvSpPr>
          <p:spPr>
            <a:xfrm>
              <a:off x="5729392" y="4217466"/>
              <a:ext cx="535305" cy="60325"/>
            </a:xfrm>
            <a:prstGeom prst="rect">
              <a:avLst/>
            </a:prstGeom>
            <a:noFill/>
            <a:ln>
              <a:noFill/>
            </a:ln>
          </p:spPr>
          <p:txBody>
            <a:bodyPr spcFirstLastPara="1" wrap="square" lIns="0" tIns="15875" rIns="0" bIns="0" anchor="t" anchorCtr="0">
              <a:noAutofit/>
            </a:bodyPr>
            <a:lstStyle/>
            <a:p>
              <a:pPr marL="12700" marR="0" lvl="0" indent="0" algn="l" rtl="0">
                <a:lnSpc>
                  <a:spcPct val="100000"/>
                </a:lnSpc>
                <a:spcBef>
                  <a:spcPts val="0"/>
                </a:spcBef>
                <a:spcAft>
                  <a:spcPts val="0"/>
                </a:spcAft>
                <a:buNone/>
              </a:pPr>
              <a:r>
                <a:rPr lang="en-US" sz="200">
                  <a:solidFill>
                    <a:schemeClr val="dk1"/>
                  </a:solidFill>
                  <a:latin typeface="Georgia"/>
                  <a:ea typeface="Georgia"/>
                  <a:cs typeface="Georgia"/>
                  <a:sym typeface="Georgia"/>
                </a:rPr>
                <a:t>embargo on the outline they’ve provided</a:t>
              </a:r>
              <a:endParaRPr sz="200">
                <a:solidFill>
                  <a:schemeClr val="dk1"/>
                </a:solidFill>
                <a:latin typeface="Georgia"/>
                <a:ea typeface="Georgia"/>
                <a:cs typeface="Georgia"/>
                <a:sym typeface="Georgia"/>
              </a:endParaRPr>
            </a:p>
          </p:txBody>
        </p:sp>
        <p:sp>
          <p:nvSpPr>
            <p:cNvPr id="219" name="Google Shape;219;p10"/>
            <p:cNvSpPr/>
            <p:nvPr/>
          </p:nvSpPr>
          <p:spPr>
            <a:xfrm>
              <a:off x="5989828" y="4460366"/>
              <a:ext cx="632927" cy="211594"/>
            </a:xfrm>
            <a:prstGeom prst="rect">
              <a:avLst/>
            </a:prstGeom>
            <a:blipFill rotWithShape="1">
              <a:blip r:embed="rId9">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0" name="Google Shape;220;p10"/>
            <p:cNvSpPr txBox="1"/>
            <p:nvPr/>
          </p:nvSpPr>
          <p:spPr>
            <a:xfrm>
              <a:off x="6122352" y="4741144"/>
              <a:ext cx="144780" cy="66040"/>
            </a:xfrm>
            <a:prstGeom prst="rect">
              <a:avLst/>
            </a:prstGeom>
            <a:noFill/>
            <a:ln>
              <a:noFill/>
            </a:ln>
          </p:spPr>
          <p:txBody>
            <a:bodyPr spcFirstLastPara="1" wrap="square" lIns="0" tIns="13950" rIns="0" bIns="0" anchor="t" anchorCtr="0">
              <a:noAutofit/>
            </a:bodyPr>
            <a:lstStyle/>
            <a:p>
              <a:pPr marL="12700" marR="0" lvl="0" indent="0" algn="l" rtl="0">
                <a:lnSpc>
                  <a:spcPct val="100000"/>
                </a:lnSpc>
                <a:spcBef>
                  <a:spcPts val="0"/>
                </a:spcBef>
                <a:spcAft>
                  <a:spcPts val="0"/>
                </a:spcAft>
                <a:buNone/>
              </a:pPr>
              <a:r>
                <a:rPr lang="en-US" sz="250" b="1">
                  <a:solidFill>
                    <a:srgbClr val="104B7D"/>
                  </a:solidFill>
                  <a:latin typeface="Georgia"/>
                  <a:ea typeface="Georgia"/>
                  <a:cs typeface="Georgia"/>
                  <a:sym typeface="Georgia"/>
                </a:rPr>
                <a:t>Read F</a:t>
              </a:r>
              <a:endParaRPr sz="250">
                <a:solidFill>
                  <a:schemeClr val="dk1"/>
                </a:solidFill>
                <a:latin typeface="Georgia"/>
                <a:ea typeface="Georgia"/>
                <a:cs typeface="Georgia"/>
                <a:sym typeface="Georgia"/>
              </a:endParaRPr>
            </a:p>
          </p:txBody>
        </p:sp>
        <p:sp>
          <p:nvSpPr>
            <p:cNvPr id="221" name="Google Shape;221;p10"/>
            <p:cNvSpPr txBox="1"/>
            <p:nvPr/>
          </p:nvSpPr>
          <p:spPr>
            <a:xfrm>
              <a:off x="5692569" y="4825338"/>
              <a:ext cx="553085" cy="66040"/>
            </a:xfrm>
            <a:prstGeom prst="rect">
              <a:avLst/>
            </a:prstGeom>
            <a:noFill/>
            <a:ln>
              <a:noFill/>
            </a:ln>
          </p:spPr>
          <p:txBody>
            <a:bodyPr spcFirstLastPara="1" wrap="square" lIns="0" tIns="13950" rIns="0" bIns="0" anchor="t" anchorCtr="0">
              <a:noAutofit/>
            </a:bodyPr>
            <a:lstStyle/>
            <a:p>
              <a:pPr marL="12700" marR="0" lvl="0" indent="0" algn="l" rtl="0">
                <a:lnSpc>
                  <a:spcPct val="100000"/>
                </a:lnSpc>
                <a:spcBef>
                  <a:spcPts val="0"/>
                </a:spcBef>
                <a:spcAft>
                  <a:spcPts val="0"/>
                </a:spcAft>
                <a:buNone/>
              </a:pPr>
              <a:r>
                <a:rPr lang="en-US" sz="250" b="1">
                  <a:solidFill>
                    <a:srgbClr val="104B7D"/>
                  </a:solidFill>
                  <a:latin typeface="Georgia"/>
                  <a:ea typeface="Georgia"/>
                  <a:cs typeface="Georgia"/>
                  <a:sym typeface="Georgia"/>
                </a:rPr>
                <a:t>Updating base could help farm</a:t>
              </a:r>
              <a:endParaRPr sz="250">
                <a:solidFill>
                  <a:schemeClr val="dk1"/>
                </a:solidFill>
                <a:latin typeface="Georgia"/>
                <a:ea typeface="Georgia"/>
                <a:cs typeface="Georgia"/>
                <a:sym typeface="Georgia"/>
              </a:endParaRPr>
            </a:p>
          </p:txBody>
        </p:sp>
        <p:sp>
          <p:nvSpPr>
            <p:cNvPr id="222" name="Google Shape;222;p10"/>
            <p:cNvSpPr txBox="1"/>
            <p:nvPr/>
          </p:nvSpPr>
          <p:spPr>
            <a:xfrm>
              <a:off x="5692561" y="4898625"/>
              <a:ext cx="519430" cy="111760"/>
            </a:xfrm>
            <a:prstGeom prst="rect">
              <a:avLst/>
            </a:prstGeom>
            <a:noFill/>
            <a:ln>
              <a:noFill/>
            </a:ln>
          </p:spPr>
          <p:txBody>
            <a:bodyPr spcFirstLastPara="1" wrap="square" lIns="0" tIns="12050" rIns="0" bIns="0" anchor="t" anchorCtr="0">
              <a:noAutofit/>
            </a:bodyPr>
            <a:lstStyle/>
            <a:p>
              <a:pPr marL="12700" marR="5080" lvl="0" indent="0" algn="l" rtl="0">
                <a:lnSpc>
                  <a:spcPct val="141000"/>
                </a:lnSpc>
                <a:spcBef>
                  <a:spcPts val="0"/>
                </a:spcBef>
                <a:spcAft>
                  <a:spcPts val="0"/>
                </a:spcAft>
                <a:buNone/>
              </a:pPr>
              <a:r>
                <a:rPr lang="en-US" sz="200">
                  <a:solidFill>
                    <a:schemeClr val="dk1"/>
                  </a:solidFill>
                  <a:latin typeface="Georgia"/>
                  <a:ea typeface="Georgia"/>
                  <a:cs typeface="Georgia"/>
                  <a:sym typeface="Georgia"/>
                </a:rPr>
                <a:t>As lawmakers prepare to write the next  cover a long list of demands.</a:t>
              </a:r>
              <a:endParaRPr sz="200">
                <a:solidFill>
                  <a:schemeClr val="dk1"/>
                </a:solidFill>
                <a:latin typeface="Georgia"/>
                <a:ea typeface="Georgia"/>
                <a:cs typeface="Georgia"/>
                <a:sym typeface="Georgia"/>
              </a:endParaRPr>
            </a:p>
          </p:txBody>
        </p:sp>
        <p:sp>
          <p:nvSpPr>
            <p:cNvPr id="223" name="Google Shape;223;p10"/>
            <p:cNvSpPr txBox="1"/>
            <p:nvPr/>
          </p:nvSpPr>
          <p:spPr>
            <a:xfrm>
              <a:off x="5692561" y="5027764"/>
              <a:ext cx="570230" cy="66040"/>
            </a:xfrm>
            <a:prstGeom prst="rect">
              <a:avLst/>
            </a:prstGeom>
            <a:noFill/>
            <a:ln>
              <a:noFill/>
            </a:ln>
          </p:spPr>
          <p:txBody>
            <a:bodyPr spcFirstLastPara="1" wrap="square" lIns="0" tIns="13950" rIns="0" bIns="0" anchor="t" anchorCtr="0">
              <a:noAutofit/>
            </a:bodyPr>
            <a:lstStyle/>
            <a:p>
              <a:pPr marL="12700" marR="0" lvl="0" indent="0" algn="l" rtl="0">
                <a:lnSpc>
                  <a:spcPct val="100000"/>
                </a:lnSpc>
                <a:spcBef>
                  <a:spcPts val="0"/>
                </a:spcBef>
                <a:spcAft>
                  <a:spcPts val="0"/>
                </a:spcAft>
                <a:buNone/>
              </a:pPr>
              <a:r>
                <a:rPr lang="en-US" sz="250" b="1">
                  <a:solidFill>
                    <a:srgbClr val="104B7D"/>
                  </a:solidFill>
                  <a:latin typeface="Georgia"/>
                  <a:ea typeface="Georgia"/>
                  <a:cs typeface="Georgia"/>
                  <a:sym typeface="Georgia"/>
                </a:rPr>
                <a:t>Syngenta settles corn growers' l</a:t>
              </a:r>
              <a:endParaRPr sz="250">
                <a:solidFill>
                  <a:schemeClr val="dk1"/>
                </a:solidFill>
                <a:latin typeface="Georgia"/>
                <a:ea typeface="Georgia"/>
                <a:cs typeface="Georgia"/>
                <a:sym typeface="Georgia"/>
              </a:endParaRPr>
            </a:p>
          </p:txBody>
        </p:sp>
        <p:sp>
          <p:nvSpPr>
            <p:cNvPr id="224" name="Google Shape;224;p10"/>
            <p:cNvSpPr txBox="1"/>
            <p:nvPr/>
          </p:nvSpPr>
          <p:spPr>
            <a:xfrm>
              <a:off x="5692561" y="5102842"/>
              <a:ext cx="550545" cy="111760"/>
            </a:xfrm>
            <a:prstGeom prst="rect">
              <a:avLst/>
            </a:prstGeom>
            <a:noFill/>
            <a:ln>
              <a:noFill/>
            </a:ln>
          </p:spPr>
          <p:txBody>
            <a:bodyPr spcFirstLastPara="1" wrap="square" lIns="0" tIns="12050" rIns="0" bIns="0" anchor="t" anchorCtr="0">
              <a:noAutofit/>
            </a:bodyPr>
            <a:lstStyle/>
            <a:p>
              <a:pPr marL="12700" marR="5080" lvl="0" indent="0" algn="l" rtl="0">
                <a:lnSpc>
                  <a:spcPct val="141000"/>
                </a:lnSpc>
                <a:spcBef>
                  <a:spcPts val="0"/>
                </a:spcBef>
                <a:spcAft>
                  <a:spcPts val="0"/>
                </a:spcAft>
                <a:buNone/>
              </a:pPr>
              <a:r>
                <a:rPr lang="en-US" sz="200">
                  <a:solidFill>
                    <a:schemeClr val="dk1"/>
                  </a:solidFill>
                  <a:latin typeface="Georgia"/>
                  <a:ea typeface="Georgia"/>
                  <a:cs typeface="Georgia"/>
                  <a:sym typeface="Georgia"/>
                </a:rPr>
                <a:t>As many as 350,000 corn growers  settlement of lawsuits alleging Syngenta’s</a:t>
              </a:r>
              <a:endParaRPr sz="200">
                <a:solidFill>
                  <a:schemeClr val="dk1"/>
                </a:solidFill>
                <a:latin typeface="Georgia"/>
                <a:ea typeface="Georgia"/>
                <a:cs typeface="Georgia"/>
                <a:sym typeface="Georgia"/>
              </a:endParaRPr>
            </a:p>
          </p:txBody>
        </p:sp>
        <p:sp>
          <p:nvSpPr>
            <p:cNvPr id="225" name="Google Shape;225;p10"/>
            <p:cNvSpPr txBox="1"/>
            <p:nvPr/>
          </p:nvSpPr>
          <p:spPr>
            <a:xfrm>
              <a:off x="5692561" y="5197424"/>
              <a:ext cx="572135" cy="60325"/>
            </a:xfrm>
            <a:prstGeom prst="rect">
              <a:avLst/>
            </a:prstGeom>
            <a:noFill/>
            <a:ln>
              <a:noFill/>
            </a:ln>
          </p:spPr>
          <p:txBody>
            <a:bodyPr spcFirstLastPara="1" wrap="square" lIns="0" tIns="15875" rIns="0" bIns="0" anchor="t" anchorCtr="0">
              <a:noAutofit/>
            </a:bodyPr>
            <a:lstStyle/>
            <a:p>
              <a:pPr marL="12700" marR="0" lvl="0" indent="0" algn="l" rtl="0">
                <a:lnSpc>
                  <a:spcPct val="100000"/>
                </a:lnSpc>
                <a:spcBef>
                  <a:spcPts val="0"/>
                </a:spcBef>
                <a:spcAft>
                  <a:spcPts val="0"/>
                </a:spcAft>
                <a:buNone/>
              </a:pPr>
              <a:r>
                <a:rPr lang="en-US" sz="200">
                  <a:solidFill>
                    <a:schemeClr val="dk1"/>
                  </a:solidFill>
                  <a:latin typeface="Georgia"/>
                  <a:ea typeface="Georgia"/>
                  <a:cs typeface="Georgia"/>
                  <a:sym typeface="Georgia"/>
                </a:rPr>
                <a:t>engineered trait caused China to reject U.S.</a:t>
              </a:r>
              <a:endParaRPr sz="200">
                <a:solidFill>
                  <a:schemeClr val="dk1"/>
                </a:solidFill>
                <a:latin typeface="Georgia"/>
                <a:ea typeface="Georgia"/>
                <a:cs typeface="Georgia"/>
                <a:sym typeface="Georgia"/>
              </a:endParaRPr>
            </a:p>
          </p:txBody>
        </p:sp>
        <p:sp>
          <p:nvSpPr>
            <p:cNvPr id="226" name="Google Shape;226;p10"/>
            <p:cNvSpPr txBox="1"/>
            <p:nvPr/>
          </p:nvSpPr>
          <p:spPr>
            <a:xfrm>
              <a:off x="5692561" y="5274974"/>
              <a:ext cx="565150" cy="66040"/>
            </a:xfrm>
            <a:prstGeom prst="rect">
              <a:avLst/>
            </a:prstGeom>
            <a:noFill/>
            <a:ln>
              <a:noFill/>
            </a:ln>
          </p:spPr>
          <p:txBody>
            <a:bodyPr spcFirstLastPara="1" wrap="square" lIns="0" tIns="13950" rIns="0" bIns="0" anchor="t" anchorCtr="0">
              <a:noAutofit/>
            </a:bodyPr>
            <a:lstStyle/>
            <a:p>
              <a:pPr marL="12700" marR="0" lvl="0" indent="0" algn="l" rtl="0">
                <a:lnSpc>
                  <a:spcPct val="100000"/>
                </a:lnSpc>
                <a:spcBef>
                  <a:spcPts val="0"/>
                </a:spcBef>
                <a:spcAft>
                  <a:spcPts val="0"/>
                </a:spcAft>
                <a:buNone/>
              </a:pPr>
              <a:r>
                <a:rPr lang="en-US" sz="250" b="1">
                  <a:solidFill>
                    <a:srgbClr val="104B7D"/>
                  </a:solidFill>
                  <a:latin typeface="Georgia"/>
                  <a:ea typeface="Georgia"/>
                  <a:cs typeface="Georgia"/>
                  <a:sym typeface="Georgia"/>
                </a:rPr>
                <a:t>Cover crops gain momentum, b</a:t>
              </a:r>
              <a:endParaRPr sz="250">
                <a:solidFill>
                  <a:schemeClr val="dk1"/>
                </a:solidFill>
                <a:latin typeface="Georgia"/>
                <a:ea typeface="Georgia"/>
                <a:cs typeface="Georgia"/>
                <a:sym typeface="Georgia"/>
              </a:endParaRPr>
            </a:p>
          </p:txBody>
        </p:sp>
        <p:sp>
          <p:nvSpPr>
            <p:cNvPr id="227" name="Google Shape;227;p10"/>
            <p:cNvSpPr txBox="1"/>
            <p:nvPr/>
          </p:nvSpPr>
          <p:spPr>
            <a:xfrm>
              <a:off x="5692561" y="5348260"/>
              <a:ext cx="546735" cy="111760"/>
            </a:xfrm>
            <a:prstGeom prst="rect">
              <a:avLst/>
            </a:prstGeom>
            <a:noFill/>
            <a:ln>
              <a:noFill/>
            </a:ln>
          </p:spPr>
          <p:txBody>
            <a:bodyPr spcFirstLastPara="1" wrap="square" lIns="0" tIns="12050" rIns="0" bIns="0" anchor="t" anchorCtr="0">
              <a:noAutofit/>
            </a:bodyPr>
            <a:lstStyle/>
            <a:p>
              <a:pPr marL="12700" marR="5080" lvl="0" indent="0" algn="l" rtl="0">
                <a:lnSpc>
                  <a:spcPct val="141000"/>
                </a:lnSpc>
                <a:spcBef>
                  <a:spcPts val="0"/>
                </a:spcBef>
                <a:spcAft>
                  <a:spcPts val="0"/>
                </a:spcAft>
                <a:buNone/>
              </a:pPr>
              <a:r>
                <a:rPr lang="en-US" sz="200">
                  <a:solidFill>
                    <a:schemeClr val="dk1"/>
                  </a:solidFill>
                  <a:latin typeface="Georgia"/>
                  <a:ea typeface="Georgia"/>
                  <a:cs typeface="Georgia"/>
                  <a:sym typeface="Georgia"/>
                </a:rPr>
                <a:t>Farmers from Maryland to Illinois are t  the benefits: Planting cover crops such as</a:t>
              </a:r>
              <a:endParaRPr sz="200">
                <a:solidFill>
                  <a:schemeClr val="dk1"/>
                </a:solidFill>
                <a:latin typeface="Georgia"/>
                <a:ea typeface="Georgia"/>
                <a:cs typeface="Georgia"/>
                <a:sym typeface="Georgia"/>
              </a:endParaRPr>
            </a:p>
          </p:txBody>
        </p:sp>
        <p:sp>
          <p:nvSpPr>
            <p:cNvPr id="228" name="Google Shape;228;p10"/>
            <p:cNvSpPr txBox="1"/>
            <p:nvPr/>
          </p:nvSpPr>
          <p:spPr>
            <a:xfrm>
              <a:off x="5692561" y="5442842"/>
              <a:ext cx="572770" cy="60325"/>
            </a:xfrm>
            <a:prstGeom prst="rect">
              <a:avLst/>
            </a:prstGeom>
            <a:noFill/>
            <a:ln>
              <a:noFill/>
            </a:ln>
          </p:spPr>
          <p:txBody>
            <a:bodyPr spcFirstLastPara="1" wrap="square" lIns="0" tIns="15875" rIns="0" bIns="0" anchor="t" anchorCtr="0">
              <a:noAutofit/>
            </a:bodyPr>
            <a:lstStyle/>
            <a:p>
              <a:pPr marL="12700" marR="0" lvl="0" indent="0" algn="l" rtl="0">
                <a:lnSpc>
                  <a:spcPct val="100000"/>
                </a:lnSpc>
                <a:spcBef>
                  <a:spcPts val="0"/>
                </a:spcBef>
                <a:spcAft>
                  <a:spcPts val="0"/>
                </a:spcAft>
                <a:buNone/>
              </a:pPr>
              <a:r>
                <a:rPr lang="en-US" sz="200">
                  <a:solidFill>
                    <a:schemeClr val="dk1"/>
                  </a:solidFill>
                  <a:latin typeface="Georgia"/>
                  <a:ea typeface="Georgia"/>
                  <a:cs typeface="Georgia"/>
                  <a:sym typeface="Georgia"/>
                </a:rPr>
                <a:t>season can simultaneously enhance the soil</a:t>
              </a:r>
              <a:endParaRPr sz="200">
                <a:solidFill>
                  <a:schemeClr val="dk1"/>
                </a:solidFill>
                <a:latin typeface="Georgia"/>
                <a:ea typeface="Georgia"/>
                <a:cs typeface="Georgia"/>
                <a:sym typeface="Georgia"/>
              </a:endParaRPr>
            </a:p>
          </p:txBody>
        </p:sp>
        <p:sp>
          <p:nvSpPr>
            <p:cNvPr id="229" name="Google Shape;229;p10"/>
            <p:cNvSpPr txBox="1"/>
            <p:nvPr/>
          </p:nvSpPr>
          <p:spPr>
            <a:xfrm>
              <a:off x="6025870" y="4667179"/>
              <a:ext cx="243840" cy="55880"/>
            </a:xfrm>
            <a:prstGeom prst="rect">
              <a:avLst/>
            </a:prstGeom>
            <a:noFill/>
            <a:ln>
              <a:noFill/>
            </a:ln>
          </p:spPr>
          <p:txBody>
            <a:bodyPr spcFirstLastPara="1" wrap="square" lIns="0" tIns="12050" rIns="0" bIns="0" anchor="t" anchorCtr="0">
              <a:noAutofit/>
            </a:bodyPr>
            <a:lstStyle/>
            <a:p>
              <a:pPr marL="12700" marR="0" lvl="0" indent="0" algn="l" rtl="0">
                <a:lnSpc>
                  <a:spcPct val="100000"/>
                </a:lnSpc>
                <a:spcBef>
                  <a:spcPts val="0"/>
                </a:spcBef>
                <a:spcAft>
                  <a:spcPts val="0"/>
                </a:spcAft>
                <a:buNone/>
              </a:pPr>
              <a:r>
                <a:rPr lang="en-US" sz="200" i="1">
                  <a:solidFill>
                    <a:srgbClr val="222222"/>
                  </a:solidFill>
                  <a:latin typeface="Georgia"/>
                  <a:ea typeface="Georgia"/>
                  <a:cs typeface="Georgia"/>
                  <a:sym typeface="Georgia"/>
                </a:rPr>
                <a:t>September 27, 2017</a:t>
              </a:r>
              <a:endParaRPr sz="200">
                <a:solidFill>
                  <a:schemeClr val="dk1"/>
                </a:solidFill>
                <a:latin typeface="Georgia"/>
                <a:ea typeface="Georgia"/>
                <a:cs typeface="Georgia"/>
                <a:sym typeface="Georgia"/>
              </a:endParaRPr>
            </a:p>
          </p:txBody>
        </p:sp>
        <p:sp>
          <p:nvSpPr>
            <p:cNvPr id="230" name="Google Shape;230;p10"/>
            <p:cNvSpPr txBox="1"/>
            <p:nvPr/>
          </p:nvSpPr>
          <p:spPr>
            <a:xfrm>
              <a:off x="6142986" y="4146562"/>
              <a:ext cx="755015" cy="1344295"/>
            </a:xfrm>
            <a:prstGeom prst="rect">
              <a:avLst/>
            </a:prstGeom>
            <a:noFill/>
            <a:ln>
              <a:noFill/>
            </a:ln>
          </p:spPr>
          <p:txBody>
            <a:bodyPr spcFirstLastPara="1" wrap="square" lIns="0" tIns="625" rIns="0" bIns="0" anchor="t" anchorCtr="0">
              <a:noAutofit/>
            </a:bodyPr>
            <a:lstStyle/>
            <a:p>
              <a:pPr marL="87630" marR="0" lvl="0" indent="0" algn="l" rtl="0">
                <a:lnSpc>
                  <a:spcPct val="100000"/>
                </a:lnSpc>
                <a:spcBef>
                  <a:spcPts val="0"/>
                </a:spcBef>
                <a:spcAft>
                  <a:spcPts val="0"/>
                </a:spcAft>
                <a:buNone/>
              </a:pPr>
              <a:r>
                <a:rPr lang="en-US" sz="200">
                  <a:solidFill>
                    <a:schemeClr val="dk1"/>
                  </a:solidFill>
                  <a:latin typeface="Georgia"/>
                  <a:ea typeface="Georgia"/>
                  <a:cs typeface="Georgia"/>
                  <a:sym typeface="Georgia"/>
                </a:rPr>
                <a:t>Agri-Pulse Daybreak, today’s big focus is on tax</a:t>
              </a:r>
              <a:endParaRPr sz="200">
                <a:solidFill>
                  <a:schemeClr val="dk1"/>
                </a:solidFill>
                <a:latin typeface="Georgia"/>
                <a:ea typeface="Georgia"/>
                <a:cs typeface="Georgia"/>
                <a:sym typeface="Georgia"/>
              </a:endParaRPr>
            </a:p>
            <a:p>
              <a:pPr marL="115570" marR="0" lvl="0" indent="-77470" algn="l" rtl="0">
                <a:lnSpc>
                  <a:spcPct val="141000"/>
                </a:lnSpc>
                <a:spcBef>
                  <a:spcPts val="0"/>
                </a:spcBef>
                <a:spcAft>
                  <a:spcPts val="0"/>
                </a:spcAft>
                <a:buNone/>
              </a:pPr>
              <a:r>
                <a:rPr lang="en-US" sz="200">
                  <a:solidFill>
                    <a:schemeClr val="dk1"/>
                  </a:solidFill>
                  <a:latin typeface="Georgia"/>
                  <a:ea typeface="Georgia"/>
                  <a:cs typeface="Georgia"/>
                  <a:sym typeface="Georgia"/>
                </a:rPr>
                <a:t>provide more details as soon as the White House lifts the  thus far. Look for President Trump to mention</a:t>
              </a:r>
              <a:endParaRPr sz="200">
                <a:solidFill>
                  <a:schemeClr val="dk1"/>
                </a:solidFill>
                <a:latin typeface="Georgia"/>
                <a:ea typeface="Georgia"/>
                <a:cs typeface="Georgia"/>
                <a:sym typeface="Georgia"/>
              </a:endParaRPr>
            </a:p>
            <a:p>
              <a:pPr marL="60325" marR="0" lvl="0" indent="0" algn="l" rtl="0">
                <a:lnSpc>
                  <a:spcPct val="100000"/>
                </a:lnSpc>
                <a:spcBef>
                  <a:spcPts val="100"/>
                </a:spcBef>
                <a:spcAft>
                  <a:spcPts val="0"/>
                </a:spcAft>
                <a:buNone/>
              </a:pPr>
              <a:r>
                <a:rPr lang="en-US" sz="200">
                  <a:solidFill>
                    <a:schemeClr val="dk1"/>
                  </a:solidFill>
                  <a:latin typeface="Georgia"/>
                  <a:ea typeface="Georgia"/>
                  <a:cs typeface="Georgia"/>
                  <a:sym typeface="Georgia"/>
                </a:rPr>
                <a:t>usinessmen during his speech today in Indianapolis.</a:t>
              </a:r>
              <a:endParaRPr sz="200">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119379" marR="0" lvl="0" indent="0" algn="l" rtl="0">
                <a:lnSpc>
                  <a:spcPct val="100000"/>
                </a:lnSpc>
                <a:spcBef>
                  <a:spcPts val="175"/>
                </a:spcBef>
                <a:spcAft>
                  <a:spcPts val="0"/>
                </a:spcAft>
                <a:buNone/>
              </a:pPr>
              <a:r>
                <a:rPr lang="en-US" sz="200" i="1">
                  <a:solidFill>
                    <a:srgbClr val="222222"/>
                  </a:solidFill>
                  <a:latin typeface="Georgia"/>
                  <a:ea typeface="Georgia"/>
                  <a:cs typeface="Georgia"/>
                  <a:sym typeface="Georgia"/>
                </a:rPr>
                <a:t>| Volume 13, Number 37</a:t>
              </a:r>
              <a:endParaRPr sz="200">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111125" marR="0" lvl="0" indent="0" algn="l" rtl="0">
                <a:lnSpc>
                  <a:spcPct val="100000"/>
                </a:lnSpc>
                <a:spcBef>
                  <a:spcPts val="130"/>
                </a:spcBef>
                <a:spcAft>
                  <a:spcPts val="0"/>
                </a:spcAft>
                <a:buNone/>
              </a:pPr>
              <a:r>
                <a:rPr lang="en-US" sz="250" b="1">
                  <a:solidFill>
                    <a:srgbClr val="104B7D"/>
                  </a:solidFill>
                  <a:latin typeface="Georgia"/>
                  <a:ea typeface="Georgia"/>
                  <a:cs typeface="Georgia"/>
                  <a:sym typeface="Georgia"/>
                </a:rPr>
                <a:t>ull Edition</a:t>
              </a:r>
              <a:endParaRPr sz="250">
                <a:solidFill>
                  <a:schemeClr val="dk1"/>
                </a:solidFill>
                <a:latin typeface="Georgia"/>
                <a:ea typeface="Georgia"/>
                <a:cs typeface="Georgia"/>
                <a:sym typeface="Georgia"/>
              </a:endParaRPr>
            </a:p>
            <a:p>
              <a:pPr marL="0" marR="0" lvl="0" indent="0" algn="l" rtl="0">
                <a:lnSpc>
                  <a:spcPct val="100000"/>
                </a:lnSpc>
                <a:spcBef>
                  <a:spcPts val="15"/>
                </a:spcBef>
                <a:spcAft>
                  <a:spcPts val="0"/>
                </a:spcAft>
                <a:buNone/>
              </a:pPr>
              <a:endParaRPr sz="300">
                <a:solidFill>
                  <a:schemeClr val="dk1"/>
                </a:solidFill>
                <a:latin typeface="Times New Roman"/>
                <a:ea typeface="Times New Roman"/>
                <a:cs typeface="Times New Roman"/>
                <a:sym typeface="Times New Roman"/>
              </a:endParaRPr>
            </a:p>
            <a:p>
              <a:pPr marL="97790" marR="0" lvl="0" indent="0" algn="l" rtl="0">
                <a:lnSpc>
                  <a:spcPct val="100000"/>
                </a:lnSpc>
                <a:spcBef>
                  <a:spcPts val="0"/>
                </a:spcBef>
                <a:spcAft>
                  <a:spcPts val="0"/>
                </a:spcAft>
                <a:buNone/>
              </a:pPr>
              <a:r>
                <a:rPr lang="en-US" sz="250" b="1">
                  <a:solidFill>
                    <a:srgbClr val="104B7D"/>
                  </a:solidFill>
                  <a:latin typeface="Georgia"/>
                  <a:ea typeface="Georgia"/>
                  <a:cs typeface="Georgia"/>
                  <a:sym typeface="Georgia"/>
                </a:rPr>
                <a:t>bill funding, but at political cost</a:t>
              </a:r>
              <a:endParaRPr sz="250">
                <a:solidFill>
                  <a:schemeClr val="dk1"/>
                </a:solidFill>
                <a:latin typeface="Georgia"/>
                <a:ea typeface="Georgia"/>
                <a:cs typeface="Georgia"/>
                <a:sym typeface="Georgia"/>
              </a:endParaRPr>
            </a:p>
            <a:p>
              <a:pPr marL="0" marR="0" lvl="0" indent="0" algn="l" rtl="0">
                <a:lnSpc>
                  <a:spcPct val="100000"/>
                </a:lnSpc>
                <a:spcBef>
                  <a:spcPts val="10"/>
                </a:spcBef>
                <a:spcAft>
                  <a:spcPts val="0"/>
                </a:spcAft>
                <a:buNone/>
              </a:pPr>
              <a:endParaRPr sz="300">
                <a:solidFill>
                  <a:schemeClr val="dk1"/>
                </a:solidFill>
                <a:latin typeface="Times New Roman"/>
                <a:ea typeface="Times New Roman"/>
                <a:cs typeface="Times New Roman"/>
                <a:sym typeface="Times New Roman"/>
              </a:endParaRPr>
            </a:p>
            <a:p>
              <a:pPr marL="62864" marR="0" lvl="0" indent="0" algn="l" rtl="0">
                <a:lnSpc>
                  <a:spcPct val="100000"/>
                </a:lnSpc>
                <a:spcBef>
                  <a:spcPts val="0"/>
                </a:spcBef>
                <a:spcAft>
                  <a:spcPts val="0"/>
                </a:spcAft>
                <a:buNone/>
              </a:pPr>
              <a:r>
                <a:rPr lang="en-US" sz="200">
                  <a:solidFill>
                    <a:schemeClr val="dk1"/>
                  </a:solidFill>
                  <a:latin typeface="Georgia"/>
                  <a:ea typeface="Georgia"/>
                  <a:cs typeface="Georgia"/>
                  <a:sym typeface="Georgia"/>
                </a:rPr>
                <a:t>farm bill, they’re strapped for the cash they need to</a:t>
              </a:r>
              <a:endParaRPr sz="200">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marR="0" lvl="0" indent="0" algn="l" rtl="0">
                <a:lnSpc>
                  <a:spcPct val="100000"/>
                </a:lnSpc>
                <a:spcBef>
                  <a:spcPts val="10"/>
                </a:spcBef>
                <a:spcAft>
                  <a:spcPts val="0"/>
                </a:spcAft>
                <a:buNone/>
              </a:pPr>
              <a:endParaRPr sz="200">
                <a:solidFill>
                  <a:schemeClr val="dk1"/>
                </a:solidFill>
                <a:latin typeface="Times New Roman"/>
                <a:ea typeface="Times New Roman"/>
                <a:cs typeface="Times New Roman"/>
                <a:sym typeface="Times New Roman"/>
              </a:endParaRPr>
            </a:p>
            <a:p>
              <a:pPr marL="106679" marR="0" lvl="0" indent="0" algn="l" rtl="0">
                <a:lnSpc>
                  <a:spcPct val="100000"/>
                </a:lnSpc>
                <a:spcBef>
                  <a:spcPts val="0"/>
                </a:spcBef>
                <a:spcAft>
                  <a:spcPts val="0"/>
                </a:spcAft>
                <a:buNone/>
              </a:pPr>
              <a:r>
                <a:rPr lang="en-US" sz="250" b="1">
                  <a:solidFill>
                    <a:srgbClr val="104B7D"/>
                  </a:solidFill>
                  <a:latin typeface="Georgia"/>
                  <a:ea typeface="Georgia"/>
                  <a:cs typeface="Georgia"/>
                  <a:sym typeface="Georgia"/>
                </a:rPr>
                <a:t>awsuits</a:t>
              </a:r>
              <a:endParaRPr sz="250">
                <a:solidFill>
                  <a:schemeClr val="dk1"/>
                </a:solidFill>
                <a:latin typeface="Georgia"/>
                <a:ea typeface="Georgia"/>
                <a:cs typeface="Georgia"/>
                <a:sym typeface="Georgia"/>
              </a:endParaRPr>
            </a:p>
            <a:p>
              <a:pPr marL="0" marR="0" lvl="0" indent="0" algn="l" rtl="0">
                <a:lnSpc>
                  <a:spcPct val="100000"/>
                </a:lnSpc>
                <a:spcBef>
                  <a:spcPts val="40"/>
                </a:spcBef>
                <a:spcAft>
                  <a:spcPts val="0"/>
                </a:spcAft>
                <a:buNone/>
              </a:pPr>
              <a:endParaRPr sz="200">
                <a:solidFill>
                  <a:schemeClr val="dk1"/>
                </a:solidFill>
                <a:latin typeface="Times New Roman"/>
                <a:ea typeface="Times New Roman"/>
                <a:cs typeface="Times New Roman"/>
                <a:sym typeface="Times New Roman"/>
              </a:endParaRPr>
            </a:p>
            <a:p>
              <a:pPr marL="93345" marR="53339" lvl="0" indent="-93345" algn="l" rtl="0">
                <a:lnSpc>
                  <a:spcPct val="141000"/>
                </a:lnSpc>
                <a:spcBef>
                  <a:spcPts val="0"/>
                </a:spcBef>
                <a:spcAft>
                  <a:spcPts val="0"/>
                </a:spcAft>
                <a:buNone/>
              </a:pPr>
              <a:r>
                <a:rPr lang="en-US" sz="200">
                  <a:solidFill>
                    <a:schemeClr val="dk1"/>
                  </a:solidFill>
                  <a:latin typeface="Georgia"/>
                  <a:ea typeface="Georgia"/>
                  <a:cs typeface="Georgia"/>
                  <a:sym typeface="Georgia"/>
                </a:rPr>
                <a:t>nationwide are likely to get a payment as the result of a  premature commercialization of a genetically</a:t>
              </a:r>
              <a:endParaRPr sz="200">
                <a:solidFill>
                  <a:schemeClr val="dk1"/>
                </a:solidFill>
                <a:latin typeface="Georgia"/>
                <a:ea typeface="Georgia"/>
                <a:cs typeface="Georgia"/>
                <a:sym typeface="Georgia"/>
              </a:endParaRPr>
            </a:p>
            <a:p>
              <a:pPr marL="115570" marR="0" lvl="0" indent="0" algn="l" rtl="0">
                <a:lnSpc>
                  <a:spcPct val="100000"/>
                </a:lnSpc>
                <a:spcBef>
                  <a:spcPts val="100"/>
                </a:spcBef>
                <a:spcAft>
                  <a:spcPts val="0"/>
                </a:spcAft>
                <a:buNone/>
              </a:pPr>
              <a:r>
                <a:rPr lang="en-US" sz="200">
                  <a:solidFill>
                    <a:schemeClr val="dk1"/>
                  </a:solidFill>
                  <a:latin typeface="Georgia"/>
                  <a:ea typeface="Georgia"/>
                  <a:cs typeface="Georgia"/>
                  <a:sym typeface="Georgia"/>
                </a:rPr>
                <a:t>corn imports in 2013.</a:t>
              </a:r>
              <a:endParaRPr sz="200">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100965" marR="0" lvl="0" indent="0" algn="l" rtl="0">
                <a:lnSpc>
                  <a:spcPct val="100000"/>
                </a:lnSpc>
                <a:spcBef>
                  <a:spcPts val="130"/>
                </a:spcBef>
                <a:spcAft>
                  <a:spcPts val="0"/>
                </a:spcAft>
                <a:buNone/>
              </a:pPr>
              <a:r>
                <a:rPr lang="en-US" sz="250" b="1">
                  <a:solidFill>
                    <a:srgbClr val="104B7D"/>
                  </a:solidFill>
                  <a:latin typeface="Georgia"/>
                  <a:ea typeface="Georgia"/>
                  <a:cs typeface="Georgia"/>
                  <a:sym typeface="Georgia"/>
                </a:rPr>
                <a:t>ut fall below targets</a:t>
              </a:r>
              <a:endParaRPr sz="250">
                <a:solidFill>
                  <a:schemeClr val="dk1"/>
                </a:solidFill>
                <a:latin typeface="Georgia"/>
                <a:ea typeface="Georgia"/>
                <a:cs typeface="Georgia"/>
                <a:sym typeface="Georgia"/>
              </a:endParaRPr>
            </a:p>
            <a:p>
              <a:pPr marL="89535" marR="24765" lvl="0" indent="-31115" algn="l" rtl="0">
                <a:lnSpc>
                  <a:spcPct val="141000"/>
                </a:lnSpc>
                <a:spcBef>
                  <a:spcPts val="254"/>
                </a:spcBef>
                <a:spcAft>
                  <a:spcPts val="0"/>
                </a:spcAft>
                <a:buNone/>
              </a:pPr>
              <a:r>
                <a:rPr lang="en-US" sz="200">
                  <a:solidFill>
                    <a:schemeClr val="dk1"/>
                  </a:solidFill>
                  <a:latin typeface="Georgia"/>
                  <a:ea typeface="Georgia"/>
                  <a:cs typeface="Georgia"/>
                  <a:sym typeface="Georgia"/>
                </a:rPr>
                <a:t>urning their soil into a kind of sponge and absorbing  cereal rye and varieties of radish during harvest</a:t>
              </a:r>
              <a:endParaRPr sz="200">
                <a:solidFill>
                  <a:schemeClr val="dk1"/>
                </a:solidFill>
                <a:latin typeface="Georgia"/>
                <a:ea typeface="Georgia"/>
                <a:cs typeface="Georgia"/>
                <a:sym typeface="Georgia"/>
              </a:endParaRPr>
            </a:p>
            <a:p>
              <a:pPr marL="116204" marR="0" lvl="0" indent="0" algn="l" rtl="0">
                <a:lnSpc>
                  <a:spcPct val="100000"/>
                </a:lnSpc>
                <a:spcBef>
                  <a:spcPts val="100"/>
                </a:spcBef>
                <a:spcAft>
                  <a:spcPts val="0"/>
                </a:spcAft>
                <a:buNone/>
              </a:pPr>
              <a:r>
                <a:rPr lang="en-US" sz="200">
                  <a:solidFill>
                    <a:schemeClr val="dk1"/>
                  </a:solidFill>
                  <a:latin typeface="Georgia"/>
                  <a:ea typeface="Georgia"/>
                  <a:cs typeface="Georgia"/>
                  <a:sym typeface="Georgia"/>
                </a:rPr>
                <a:t>and increase yield.</a:t>
              </a:r>
              <a:endParaRPr sz="200">
                <a:solidFill>
                  <a:schemeClr val="dk1"/>
                </a:solidFill>
                <a:latin typeface="Georgia"/>
                <a:ea typeface="Georgia"/>
                <a:cs typeface="Georgia"/>
                <a:sym typeface="Georgia"/>
              </a:endParaRPr>
            </a:p>
          </p:txBody>
        </p:sp>
        <p:sp>
          <p:nvSpPr>
            <p:cNvPr id="231" name="Google Shape;231;p10"/>
            <p:cNvSpPr txBox="1"/>
            <p:nvPr/>
          </p:nvSpPr>
          <p:spPr>
            <a:xfrm>
              <a:off x="5728444" y="4260458"/>
              <a:ext cx="487680" cy="199390"/>
            </a:xfrm>
            <a:prstGeom prst="rect">
              <a:avLst/>
            </a:prstGeom>
            <a:noFill/>
            <a:ln>
              <a:noFill/>
            </a:ln>
          </p:spPr>
          <p:txBody>
            <a:bodyPr spcFirstLastPara="1" wrap="square" lIns="0" tIns="15875" rIns="0" bIns="0" anchor="t" anchorCtr="0">
              <a:noAutofit/>
            </a:bodyPr>
            <a:lstStyle/>
            <a:p>
              <a:pPr marL="13334" marR="0" lvl="0" indent="0" algn="l" rtl="0">
                <a:lnSpc>
                  <a:spcPct val="100000"/>
                </a:lnSpc>
                <a:spcBef>
                  <a:spcPts val="0"/>
                </a:spcBef>
                <a:spcAft>
                  <a:spcPts val="0"/>
                </a:spcAft>
                <a:buNone/>
              </a:pPr>
              <a:r>
                <a:rPr lang="en-US" sz="200" dirty="0">
                  <a:solidFill>
                    <a:schemeClr val="dk1"/>
                  </a:solidFill>
                  <a:latin typeface="Georgia"/>
                  <a:ea typeface="Georgia"/>
                  <a:cs typeface="Georgia"/>
                  <a:sym typeface="Georgia"/>
                </a:rPr>
                <a:t>Indiana farmer Kip Tom and other b</a:t>
              </a:r>
              <a:endParaRPr sz="200" dirty="0">
                <a:solidFill>
                  <a:schemeClr val="dk1"/>
                </a:solidFill>
                <a:latin typeface="Georgia"/>
                <a:ea typeface="Georgia"/>
                <a:cs typeface="Georgia"/>
                <a:sym typeface="Georgia"/>
              </a:endParaRPr>
            </a:p>
            <a:p>
              <a:pPr marL="12700" marR="251459" lvl="0" indent="0" algn="l" rtl="0">
                <a:lnSpc>
                  <a:spcPct val="133600"/>
                </a:lnSpc>
                <a:spcBef>
                  <a:spcPts val="125"/>
                </a:spcBef>
                <a:spcAft>
                  <a:spcPts val="0"/>
                </a:spcAft>
                <a:buNone/>
              </a:pPr>
              <a:r>
                <a:rPr lang="en-US" sz="200" dirty="0">
                  <a:solidFill>
                    <a:schemeClr val="dk1"/>
                  </a:solidFill>
                  <a:latin typeface="Georgia"/>
                  <a:ea typeface="Georgia"/>
                  <a:cs typeface="Georgia"/>
                  <a:sym typeface="Georgia"/>
                </a:rPr>
                <a:t>Sara Wyant  Editor/Publisher</a:t>
              </a:r>
              <a:endParaRPr sz="200" dirty="0">
                <a:solidFill>
                  <a:schemeClr val="dk1"/>
                </a:solidFill>
                <a:latin typeface="Georgia"/>
                <a:ea typeface="Georgia"/>
                <a:cs typeface="Georgia"/>
                <a:sym typeface="Georgia"/>
              </a:endParaRPr>
            </a:p>
            <a:p>
              <a:pPr marL="12700" marR="0" lvl="0" indent="0" algn="l" rtl="0">
                <a:lnSpc>
                  <a:spcPct val="100000"/>
                </a:lnSpc>
                <a:spcBef>
                  <a:spcPts val="90"/>
                </a:spcBef>
                <a:spcAft>
                  <a:spcPts val="0"/>
                </a:spcAft>
                <a:buNone/>
              </a:pPr>
              <a:r>
                <a:rPr lang="en-US" sz="200" dirty="0">
                  <a:solidFill>
                    <a:srgbClr val="104B7D"/>
                  </a:solidFill>
                  <a:latin typeface="Georgia"/>
                  <a:ea typeface="Georgia"/>
                  <a:cs typeface="Georgia"/>
                  <a:sym typeface="Georgia"/>
                </a:rPr>
                <a:t>Agri-Pulse Communications, Inc.</a:t>
              </a:r>
              <a:endParaRPr sz="200" dirty="0">
                <a:solidFill>
                  <a:schemeClr val="dk1"/>
                </a:solidFill>
                <a:latin typeface="Georgia"/>
                <a:ea typeface="Georgia"/>
                <a:cs typeface="Georgia"/>
                <a:sym typeface="Georgia"/>
              </a:endParaRPr>
            </a:p>
          </p:txBody>
        </p:sp>
        <p:sp>
          <p:nvSpPr>
            <p:cNvPr id="233" name="Google Shape;233;p10"/>
            <p:cNvSpPr/>
            <p:nvPr/>
          </p:nvSpPr>
          <p:spPr>
            <a:xfrm>
              <a:off x="6247955" y="4568862"/>
              <a:ext cx="1470025" cy="1508125"/>
            </a:xfrm>
            <a:custGeom>
              <a:avLst/>
              <a:gdLst/>
              <a:ahLst/>
              <a:cxnLst/>
              <a:rect l="l" t="t" r="r" b="b"/>
              <a:pathLst>
                <a:path w="1470025" h="1508125" extrusionOk="0">
                  <a:moveTo>
                    <a:pt x="0" y="1507871"/>
                  </a:moveTo>
                  <a:lnTo>
                    <a:pt x="1469580" y="1507871"/>
                  </a:lnTo>
                  <a:lnTo>
                    <a:pt x="1469580" y="0"/>
                  </a:lnTo>
                  <a:lnTo>
                    <a:pt x="0" y="0"/>
                  </a:lnTo>
                  <a:lnTo>
                    <a:pt x="0" y="1507871"/>
                  </a:lnTo>
                  <a:close/>
                </a:path>
              </a:pathLst>
            </a:cu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4" name="Google Shape;234;p10"/>
            <p:cNvSpPr/>
            <p:nvPr/>
          </p:nvSpPr>
          <p:spPr>
            <a:xfrm>
              <a:off x="6247955" y="4567847"/>
              <a:ext cx="1469580" cy="795616"/>
            </a:xfrm>
            <a:prstGeom prst="rect">
              <a:avLst/>
            </a:prstGeom>
            <a:blipFill rotWithShape="1">
              <a:blip r:embed="rId10">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10"/>
            <p:cNvSpPr/>
            <p:nvPr/>
          </p:nvSpPr>
          <p:spPr>
            <a:xfrm>
              <a:off x="6247955" y="4142244"/>
              <a:ext cx="1470025" cy="426720"/>
            </a:xfrm>
            <a:custGeom>
              <a:avLst/>
              <a:gdLst/>
              <a:ahLst/>
              <a:cxnLst/>
              <a:rect l="l" t="t" r="r" b="b"/>
              <a:pathLst>
                <a:path w="1470025" h="426720" extrusionOk="0">
                  <a:moveTo>
                    <a:pt x="0" y="426618"/>
                  </a:moveTo>
                  <a:lnTo>
                    <a:pt x="1469580" y="426618"/>
                  </a:lnTo>
                  <a:lnTo>
                    <a:pt x="1469580" y="0"/>
                  </a:lnTo>
                  <a:lnTo>
                    <a:pt x="0" y="0"/>
                  </a:lnTo>
                  <a:lnTo>
                    <a:pt x="0" y="426618"/>
                  </a:lnTo>
                  <a:close/>
                </a:path>
              </a:pathLst>
            </a:custGeom>
            <a:solidFill>
              <a:srgbClr val="3B507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 name="Google Shape;236;p10"/>
            <p:cNvSpPr/>
            <p:nvPr/>
          </p:nvSpPr>
          <p:spPr>
            <a:xfrm>
              <a:off x="6247955" y="4568859"/>
              <a:ext cx="1470025" cy="0"/>
            </a:xfrm>
            <a:custGeom>
              <a:avLst/>
              <a:gdLst/>
              <a:ahLst/>
              <a:cxnLst/>
              <a:rect l="l" t="t" r="r" b="b"/>
              <a:pathLst>
                <a:path w="1470025" h="120000" extrusionOk="0">
                  <a:moveTo>
                    <a:pt x="0" y="0"/>
                  </a:moveTo>
                  <a:lnTo>
                    <a:pt x="1469580" y="0"/>
                  </a:lnTo>
                </a:path>
              </a:pathLst>
            </a:custGeom>
            <a:noFill/>
            <a:ln w="9525" cap="flat" cmpd="sng">
              <a:solidFill>
                <a:srgbClr val="526E9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7" name="Google Shape;237;p10"/>
            <p:cNvSpPr/>
            <p:nvPr/>
          </p:nvSpPr>
          <p:spPr>
            <a:xfrm>
              <a:off x="6247955" y="6031496"/>
              <a:ext cx="1470025" cy="45720"/>
            </a:xfrm>
            <a:custGeom>
              <a:avLst/>
              <a:gdLst/>
              <a:ahLst/>
              <a:cxnLst/>
              <a:rect l="l" t="t" r="r" b="b"/>
              <a:pathLst>
                <a:path w="1470025" h="45720" extrusionOk="0">
                  <a:moveTo>
                    <a:pt x="0" y="45237"/>
                  </a:moveTo>
                  <a:lnTo>
                    <a:pt x="1469580" y="45237"/>
                  </a:lnTo>
                  <a:lnTo>
                    <a:pt x="1469580" y="0"/>
                  </a:lnTo>
                  <a:lnTo>
                    <a:pt x="0" y="0"/>
                  </a:lnTo>
                  <a:lnTo>
                    <a:pt x="0" y="45237"/>
                  </a:lnTo>
                  <a:close/>
                </a:path>
              </a:pathLst>
            </a:custGeom>
            <a:solidFill>
              <a:srgbClr val="3B507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8" name="Google Shape;238;p10"/>
            <p:cNvSpPr/>
            <p:nvPr/>
          </p:nvSpPr>
          <p:spPr>
            <a:xfrm>
              <a:off x="6247955" y="6031507"/>
              <a:ext cx="1470025" cy="0"/>
            </a:xfrm>
            <a:custGeom>
              <a:avLst/>
              <a:gdLst/>
              <a:ahLst/>
              <a:cxnLst/>
              <a:rect l="l" t="t" r="r" b="b"/>
              <a:pathLst>
                <a:path w="1470025" h="120000" extrusionOk="0">
                  <a:moveTo>
                    <a:pt x="1469580" y="0"/>
                  </a:moveTo>
                  <a:lnTo>
                    <a:pt x="0" y="0"/>
                  </a:lnTo>
                </a:path>
              </a:pathLst>
            </a:custGeom>
            <a:noFill/>
            <a:ln w="9525" cap="flat" cmpd="sng">
              <a:solidFill>
                <a:srgbClr val="526E9A"/>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10"/>
            <p:cNvSpPr txBox="1"/>
            <p:nvPr/>
          </p:nvSpPr>
          <p:spPr>
            <a:xfrm>
              <a:off x="6362457" y="5425376"/>
              <a:ext cx="1240790" cy="201930"/>
            </a:xfrm>
            <a:prstGeom prst="rect">
              <a:avLst/>
            </a:prstGeom>
            <a:noFill/>
            <a:ln>
              <a:noFill/>
            </a:ln>
          </p:spPr>
          <p:txBody>
            <a:bodyPr spcFirstLastPara="1" wrap="square" lIns="0" tIns="11425" rIns="0" bIns="0" anchor="t" anchorCtr="0">
              <a:noAutofit/>
            </a:bodyPr>
            <a:lstStyle/>
            <a:p>
              <a:pPr marL="12700" marR="5080" lvl="0" indent="0" algn="ctr" rtl="0">
                <a:lnSpc>
                  <a:spcPct val="110200"/>
                </a:lnSpc>
                <a:spcBef>
                  <a:spcPts val="0"/>
                </a:spcBef>
                <a:spcAft>
                  <a:spcPts val="0"/>
                </a:spcAft>
                <a:buNone/>
              </a:pPr>
              <a:r>
                <a:rPr lang="en-US" sz="350" dirty="0">
                  <a:solidFill>
                    <a:srgbClr val="3B5072"/>
                  </a:solidFill>
                  <a:latin typeface="Calibri"/>
                  <a:ea typeface="Calibri"/>
                  <a:cs typeface="Calibri"/>
                  <a:sym typeface="Calibri"/>
                </a:rPr>
                <a:t>Nearly 30% of the pork produced in America is exported,  supporting 147,000 U.S. jobs, because of free trade  agreements. Free trade doesn’t happen without</a:t>
              </a:r>
              <a:endParaRPr sz="350" dirty="0">
                <a:solidFill>
                  <a:schemeClr val="dk1"/>
                </a:solidFill>
                <a:latin typeface="Calibri"/>
                <a:ea typeface="Calibri"/>
                <a:cs typeface="Calibri"/>
                <a:sym typeface="Calibri"/>
              </a:endParaRPr>
            </a:p>
          </p:txBody>
        </p:sp>
        <p:sp>
          <p:nvSpPr>
            <p:cNvPr id="240" name="Google Shape;240;p10"/>
            <p:cNvSpPr txBox="1"/>
            <p:nvPr/>
          </p:nvSpPr>
          <p:spPr>
            <a:xfrm>
              <a:off x="6364857" y="5601727"/>
              <a:ext cx="1236345" cy="377825"/>
            </a:xfrm>
            <a:prstGeom prst="rect">
              <a:avLst/>
            </a:prstGeom>
            <a:noFill/>
            <a:ln>
              <a:noFill/>
            </a:ln>
          </p:spPr>
          <p:txBody>
            <a:bodyPr spcFirstLastPara="1" wrap="square" lIns="0" tIns="17125" rIns="0" bIns="0" anchor="t" anchorCtr="0">
              <a:noAutofit/>
            </a:bodyPr>
            <a:lstStyle/>
            <a:p>
              <a:pPr marL="270510" marR="0" lvl="0" indent="0" algn="l" rtl="0">
                <a:lnSpc>
                  <a:spcPct val="100000"/>
                </a:lnSpc>
                <a:spcBef>
                  <a:spcPts val="0"/>
                </a:spcBef>
                <a:spcAft>
                  <a:spcPts val="0"/>
                </a:spcAft>
                <a:buNone/>
              </a:pPr>
              <a:r>
                <a:rPr lang="en-US" sz="350" dirty="0">
                  <a:solidFill>
                    <a:srgbClr val="3B5072"/>
                  </a:solidFill>
                  <a:latin typeface="Calibri"/>
                  <a:ea typeface="Calibri"/>
                  <a:cs typeface="Calibri"/>
                  <a:sym typeface="Calibri"/>
                </a:rPr>
                <a:t>Trade Promotion Authority (TPA).</a:t>
              </a:r>
              <a:endParaRPr sz="350" dirty="0">
                <a:solidFill>
                  <a:schemeClr val="dk1"/>
                </a:solidFill>
                <a:latin typeface="Calibri"/>
                <a:ea typeface="Calibri"/>
                <a:cs typeface="Calibri"/>
                <a:sym typeface="Calibri"/>
              </a:endParaRPr>
            </a:p>
            <a:p>
              <a:pPr marL="12065" marR="5080" lvl="0" indent="0" algn="ctr" rtl="0">
                <a:lnSpc>
                  <a:spcPct val="110200"/>
                </a:lnSpc>
                <a:spcBef>
                  <a:spcPts val="355"/>
                </a:spcBef>
                <a:spcAft>
                  <a:spcPts val="0"/>
                </a:spcAft>
                <a:buNone/>
              </a:pPr>
              <a:r>
                <a:rPr lang="en-US" sz="350" dirty="0">
                  <a:solidFill>
                    <a:srgbClr val="526E9A"/>
                  </a:solidFill>
                  <a:latin typeface="Arial"/>
                  <a:ea typeface="Arial"/>
                  <a:cs typeface="Arial"/>
                  <a:sym typeface="Arial"/>
                </a:rPr>
                <a:t>It’s time for Congress to put petty politics aside and  renew TPA. It’s an economic issue, not a partisan one.</a:t>
              </a:r>
              <a:endParaRPr sz="350" dirty="0">
                <a:solidFill>
                  <a:schemeClr val="dk1"/>
                </a:solidFill>
                <a:latin typeface="Arial"/>
                <a:ea typeface="Arial"/>
                <a:cs typeface="Arial"/>
                <a:sym typeface="Arial"/>
              </a:endParaRPr>
            </a:p>
            <a:p>
              <a:pPr marL="294005" marR="286385" lvl="0" indent="0" algn="ctr" rtl="0">
                <a:lnSpc>
                  <a:spcPct val="115700"/>
                </a:lnSpc>
                <a:spcBef>
                  <a:spcPts val="330"/>
                </a:spcBef>
                <a:spcAft>
                  <a:spcPts val="0"/>
                </a:spcAft>
                <a:buNone/>
              </a:pPr>
              <a:r>
                <a:rPr lang="en-US" sz="250" dirty="0">
                  <a:solidFill>
                    <a:srgbClr val="3B5072"/>
                  </a:solidFill>
                  <a:latin typeface="Calibri"/>
                  <a:ea typeface="Calibri"/>
                  <a:cs typeface="Calibri"/>
                  <a:sym typeface="Calibri"/>
                </a:rPr>
                <a:t>For more information, go to:  </a:t>
              </a:r>
              <a:r>
                <a:rPr lang="en-US" sz="250" u="sng" dirty="0">
                  <a:solidFill>
                    <a:schemeClr val="hlink"/>
                  </a:solidFill>
                  <a:latin typeface="Calibri"/>
                  <a:ea typeface="Calibri"/>
                  <a:cs typeface="Calibri"/>
                  <a:sym typeface="Calibri"/>
                  <a:hlinkClick r:id="rId11"/>
                </a:rPr>
                <a:t>www.nppc.org/issues/international-trade</a:t>
              </a:r>
              <a:endParaRPr sz="250" dirty="0">
                <a:solidFill>
                  <a:schemeClr val="dk1"/>
                </a:solidFill>
                <a:latin typeface="Calibri"/>
                <a:ea typeface="Calibri"/>
                <a:cs typeface="Calibri"/>
                <a:sym typeface="Calibri"/>
              </a:endParaRPr>
            </a:p>
          </p:txBody>
        </p:sp>
        <p:sp>
          <p:nvSpPr>
            <p:cNvPr id="241" name="Google Shape;241;p10"/>
            <p:cNvSpPr txBox="1"/>
            <p:nvPr/>
          </p:nvSpPr>
          <p:spPr>
            <a:xfrm>
              <a:off x="6713227" y="6043253"/>
              <a:ext cx="539115" cy="55244"/>
            </a:xfrm>
            <a:prstGeom prst="rect">
              <a:avLst/>
            </a:prstGeom>
            <a:noFill/>
            <a:ln>
              <a:noFill/>
            </a:ln>
          </p:spPr>
          <p:txBody>
            <a:bodyPr spcFirstLastPara="1" wrap="square" lIns="0" tIns="11425" rIns="0" bIns="0" anchor="t" anchorCtr="0">
              <a:noAutofit/>
            </a:bodyPr>
            <a:lstStyle/>
            <a:p>
              <a:pPr marL="12700" marR="0" lvl="0" indent="0" algn="l" rtl="0">
                <a:lnSpc>
                  <a:spcPct val="100000"/>
                </a:lnSpc>
                <a:spcBef>
                  <a:spcPts val="0"/>
                </a:spcBef>
                <a:spcAft>
                  <a:spcPts val="0"/>
                </a:spcAft>
                <a:buNone/>
              </a:pPr>
              <a:r>
                <a:rPr lang="en-US" sz="200">
                  <a:solidFill>
                    <a:srgbClr val="FFFFFF"/>
                  </a:solidFill>
                  <a:latin typeface="Calibri"/>
                  <a:ea typeface="Calibri"/>
                  <a:cs typeface="Calibri"/>
                  <a:sym typeface="Calibri"/>
                </a:rPr>
                <a:t>Paid for by the National Pork Producers Council.</a:t>
              </a:r>
              <a:endParaRPr sz="200">
                <a:solidFill>
                  <a:schemeClr val="dk1"/>
                </a:solidFill>
                <a:latin typeface="Calibri"/>
                <a:ea typeface="Calibri"/>
                <a:cs typeface="Calibri"/>
                <a:sym typeface="Calibri"/>
              </a:endParaRPr>
            </a:p>
          </p:txBody>
        </p:sp>
        <p:sp>
          <p:nvSpPr>
            <p:cNvPr id="242" name="Google Shape;242;p10"/>
            <p:cNvSpPr txBox="1"/>
            <p:nvPr/>
          </p:nvSpPr>
          <p:spPr>
            <a:xfrm>
              <a:off x="7054570" y="4147585"/>
              <a:ext cx="657860" cy="414655"/>
            </a:xfrm>
            <a:prstGeom prst="rect">
              <a:avLst/>
            </a:prstGeom>
            <a:solidFill>
              <a:srgbClr val="3B5072"/>
            </a:solidFill>
            <a:ln>
              <a:noFill/>
            </a:ln>
          </p:spPr>
          <p:txBody>
            <a:bodyPr spcFirstLastPara="1" wrap="square" lIns="0" tIns="40625" rIns="0" bIns="0" anchor="t" anchorCtr="0">
              <a:noAutofit/>
            </a:bodyPr>
            <a:lstStyle/>
            <a:p>
              <a:pPr marL="22860" marR="0" lvl="0" indent="0" algn="l" rtl="0">
                <a:lnSpc>
                  <a:spcPct val="108695"/>
                </a:lnSpc>
                <a:spcBef>
                  <a:spcPts val="0"/>
                </a:spcBef>
                <a:spcAft>
                  <a:spcPts val="0"/>
                </a:spcAft>
                <a:buNone/>
              </a:pPr>
              <a:r>
                <a:rPr lang="en-US" sz="1150" dirty="0">
                  <a:solidFill>
                    <a:srgbClr val="FFFFFF"/>
                  </a:solidFill>
                  <a:latin typeface="Calibri"/>
                  <a:ea typeface="Calibri"/>
                  <a:cs typeface="Calibri"/>
                  <a:sym typeface="Calibri"/>
                </a:rPr>
                <a:t>TPA =</a:t>
              </a:r>
              <a:endParaRPr sz="1150" dirty="0">
                <a:solidFill>
                  <a:schemeClr val="dk1"/>
                </a:solidFill>
                <a:latin typeface="Calibri"/>
                <a:ea typeface="Calibri"/>
                <a:cs typeface="Calibri"/>
                <a:sym typeface="Calibri"/>
              </a:endParaRPr>
            </a:p>
            <a:p>
              <a:pPr marL="0" marR="0" lvl="0" indent="0" algn="l" rtl="0">
                <a:lnSpc>
                  <a:spcPct val="108695"/>
                </a:lnSpc>
                <a:spcBef>
                  <a:spcPts val="0"/>
                </a:spcBef>
                <a:spcAft>
                  <a:spcPts val="0"/>
                </a:spcAft>
                <a:buNone/>
              </a:pPr>
              <a:r>
                <a:rPr lang="en-US" sz="1150" dirty="0">
                  <a:solidFill>
                    <a:srgbClr val="FFFFFF"/>
                  </a:solidFill>
                  <a:latin typeface="Arial"/>
                  <a:ea typeface="Arial"/>
                  <a:cs typeface="Arial"/>
                  <a:sym typeface="Arial"/>
                </a:rPr>
                <a:t>Jobs</a:t>
              </a:r>
              <a:endParaRPr sz="1150" dirty="0">
                <a:solidFill>
                  <a:schemeClr val="dk1"/>
                </a:solidFill>
                <a:latin typeface="Arial"/>
                <a:ea typeface="Arial"/>
                <a:cs typeface="Arial"/>
                <a:sym typeface="Arial"/>
              </a:endParaRPr>
            </a:p>
          </p:txBody>
        </p:sp>
        <p:sp>
          <p:nvSpPr>
            <p:cNvPr id="243" name="Google Shape;243;p10"/>
            <p:cNvSpPr txBox="1"/>
            <p:nvPr/>
          </p:nvSpPr>
          <p:spPr>
            <a:xfrm>
              <a:off x="6253295" y="4175088"/>
              <a:ext cx="800735" cy="344805"/>
            </a:xfrm>
            <a:prstGeom prst="rect">
              <a:avLst/>
            </a:prstGeom>
            <a:noFill/>
            <a:ln>
              <a:noFill/>
            </a:ln>
          </p:spPr>
          <p:txBody>
            <a:bodyPr spcFirstLastPara="1" wrap="square" lIns="0" tIns="13325" rIns="0" bIns="0" anchor="t" anchorCtr="0">
              <a:noAutofit/>
            </a:bodyPr>
            <a:lstStyle/>
            <a:p>
              <a:pPr marL="267335" marR="0" lvl="0" indent="0" algn="l" rtl="0">
                <a:lnSpc>
                  <a:spcPct val="108695"/>
                </a:lnSpc>
                <a:spcBef>
                  <a:spcPts val="0"/>
                </a:spcBef>
                <a:spcAft>
                  <a:spcPts val="0"/>
                </a:spcAft>
                <a:buNone/>
              </a:pPr>
              <a:r>
                <a:rPr lang="en-US" sz="1150">
                  <a:solidFill>
                    <a:srgbClr val="FFFFFF"/>
                  </a:solidFill>
                  <a:latin typeface="Calibri"/>
                  <a:ea typeface="Calibri"/>
                  <a:cs typeface="Calibri"/>
                  <a:sym typeface="Calibri"/>
                </a:rPr>
                <a:t>Bacon +</a:t>
              </a:r>
              <a:endParaRPr sz="1150">
                <a:solidFill>
                  <a:schemeClr val="dk1"/>
                </a:solidFill>
                <a:latin typeface="Calibri"/>
                <a:ea typeface="Calibri"/>
                <a:cs typeface="Calibri"/>
                <a:sym typeface="Calibri"/>
              </a:endParaRPr>
            </a:p>
            <a:p>
              <a:pPr marL="415925" marR="0" lvl="0" indent="0" algn="l" rtl="0">
                <a:lnSpc>
                  <a:spcPct val="108695"/>
                </a:lnSpc>
                <a:spcBef>
                  <a:spcPts val="0"/>
                </a:spcBef>
                <a:spcAft>
                  <a:spcPts val="0"/>
                </a:spcAft>
                <a:buNone/>
              </a:pPr>
              <a:r>
                <a:rPr lang="en-US" sz="1150">
                  <a:solidFill>
                    <a:srgbClr val="FFFFFF"/>
                  </a:solidFill>
                  <a:latin typeface="Arial"/>
                  <a:ea typeface="Arial"/>
                  <a:cs typeface="Arial"/>
                  <a:sym typeface="Arial"/>
                </a:rPr>
                <a:t>U.S. J</a:t>
              </a:r>
              <a:endParaRPr sz="1150">
                <a:solidFill>
                  <a:schemeClr val="dk1"/>
                </a:solidFill>
                <a:latin typeface="Arial"/>
                <a:ea typeface="Arial"/>
                <a:cs typeface="Arial"/>
                <a:sym typeface="Arial"/>
              </a:endParaRPr>
            </a:p>
          </p:txBody>
        </p:sp>
        <p:sp>
          <p:nvSpPr>
            <p:cNvPr id="244" name="Google Shape;244;p10"/>
            <p:cNvSpPr/>
            <p:nvPr/>
          </p:nvSpPr>
          <p:spPr>
            <a:xfrm>
              <a:off x="6247955" y="4561713"/>
              <a:ext cx="1470025" cy="17780"/>
            </a:xfrm>
            <a:custGeom>
              <a:avLst/>
              <a:gdLst/>
              <a:ahLst/>
              <a:cxnLst/>
              <a:rect l="l" t="t" r="r" b="b"/>
              <a:pathLst>
                <a:path w="1470025" h="17779" extrusionOk="0">
                  <a:moveTo>
                    <a:pt x="0" y="17640"/>
                  </a:moveTo>
                  <a:lnTo>
                    <a:pt x="1469580" y="17640"/>
                  </a:lnTo>
                  <a:lnTo>
                    <a:pt x="1469580" y="0"/>
                  </a:lnTo>
                  <a:lnTo>
                    <a:pt x="0" y="0"/>
                  </a:lnTo>
                  <a:lnTo>
                    <a:pt x="0" y="17640"/>
                  </a:lnTo>
                  <a:close/>
                </a:path>
              </a:pathLst>
            </a:custGeom>
            <a:solidFill>
              <a:srgbClr val="C9CED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5" name="Google Shape;245;p10"/>
            <p:cNvSpPr/>
            <p:nvPr/>
          </p:nvSpPr>
          <p:spPr>
            <a:xfrm>
              <a:off x="6247955" y="5354643"/>
              <a:ext cx="1470025" cy="0"/>
            </a:xfrm>
            <a:custGeom>
              <a:avLst/>
              <a:gdLst/>
              <a:ahLst/>
              <a:cxnLst/>
              <a:rect l="l" t="t" r="r" b="b"/>
              <a:pathLst>
                <a:path w="1470025" h="120000" extrusionOk="0">
                  <a:moveTo>
                    <a:pt x="0" y="0"/>
                  </a:moveTo>
                  <a:lnTo>
                    <a:pt x="1469580" y="0"/>
                  </a:lnTo>
                </a:path>
              </a:pathLst>
            </a:custGeom>
            <a:noFill/>
            <a:ln w="17625" cap="flat" cmpd="sng">
              <a:solidFill>
                <a:srgbClr val="C9CED7"/>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6" name="Google Shape;246;p10"/>
            <p:cNvSpPr/>
            <p:nvPr/>
          </p:nvSpPr>
          <p:spPr>
            <a:xfrm>
              <a:off x="6250622" y="4144911"/>
              <a:ext cx="1464310" cy="1929764"/>
            </a:xfrm>
            <a:custGeom>
              <a:avLst/>
              <a:gdLst/>
              <a:ahLst/>
              <a:cxnLst/>
              <a:rect l="l" t="t" r="r" b="b"/>
              <a:pathLst>
                <a:path w="1464309" h="1929764" extrusionOk="0">
                  <a:moveTo>
                    <a:pt x="0" y="1929155"/>
                  </a:moveTo>
                  <a:lnTo>
                    <a:pt x="1464233" y="1929155"/>
                  </a:lnTo>
                  <a:lnTo>
                    <a:pt x="1464233" y="0"/>
                  </a:lnTo>
                  <a:lnTo>
                    <a:pt x="0" y="0"/>
                  </a:lnTo>
                  <a:lnTo>
                    <a:pt x="0" y="1929155"/>
                  </a:lnTo>
                  <a:close/>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47" name="Google Shape;247;p10"/>
          <p:cNvSpPr/>
          <p:nvPr/>
        </p:nvSpPr>
        <p:spPr>
          <a:xfrm>
            <a:off x="873457" y="581026"/>
            <a:ext cx="4291670" cy="745088"/>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48" name="Google Shape;248;p10"/>
          <p:cNvSpPr txBox="1">
            <a:spLocks noGrp="1"/>
          </p:cNvSpPr>
          <p:nvPr>
            <p:ph type="sldNum" idx="12"/>
          </p:nvPr>
        </p:nvSpPr>
        <p:spPr>
          <a:xfrm>
            <a:off x="431800" y="7355521"/>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7</a:t>
            </a:fld>
            <a:endParaRPr sz="1000" b="0" i="0" dirty="0">
              <a:solidFill>
                <a:schemeClr val="dk1"/>
              </a:solidFill>
              <a:latin typeface="Verdana"/>
              <a:ea typeface="Verdana"/>
              <a:cs typeface="Verdana"/>
              <a:sym typeface="Verdana"/>
            </a:endParaRPr>
          </a:p>
        </p:txBody>
      </p:sp>
      <p:grpSp>
        <p:nvGrpSpPr>
          <p:cNvPr id="6" name="Group 5">
            <a:extLst>
              <a:ext uri="{FF2B5EF4-FFF2-40B4-BE49-F238E27FC236}">
                <a16:creationId xmlns:a16="http://schemas.microsoft.com/office/drawing/2014/main" id="{357DCA48-E03D-4B74-BBED-F839A6CF953C}"/>
              </a:ext>
            </a:extLst>
          </p:cNvPr>
          <p:cNvGrpSpPr/>
          <p:nvPr/>
        </p:nvGrpSpPr>
        <p:grpSpPr>
          <a:xfrm>
            <a:off x="916056" y="2625121"/>
            <a:ext cx="2290598" cy="2512823"/>
            <a:chOff x="988529" y="2903054"/>
            <a:chExt cx="2248487" cy="2557620"/>
          </a:xfrm>
        </p:grpSpPr>
        <p:sp>
          <p:nvSpPr>
            <p:cNvPr id="213" name="Google Shape;213;p10"/>
            <p:cNvSpPr/>
            <p:nvPr/>
          </p:nvSpPr>
          <p:spPr>
            <a:xfrm>
              <a:off x="1524837" y="5080449"/>
              <a:ext cx="1071996" cy="380225"/>
            </a:xfrm>
            <a:prstGeom prst="rect">
              <a:avLst/>
            </a:prstGeom>
            <a:blipFill rotWithShape="1">
              <a:blip r:embed="rId1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2" name="Google Shape;212;p10"/>
            <p:cNvSpPr/>
            <p:nvPr/>
          </p:nvSpPr>
          <p:spPr>
            <a:xfrm>
              <a:off x="988529" y="2903054"/>
              <a:ext cx="2248487" cy="401515"/>
            </a:xfrm>
            <a:prstGeom prst="rect">
              <a:avLst/>
            </a:prstGeom>
            <a:blipFill rotWithShape="1">
              <a:blip r:embed="rId1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mc:AlternateContent xmlns:mc="http://schemas.openxmlformats.org/markup-compatibility/2006" xmlns:p14="http://schemas.microsoft.com/office/powerpoint/2010/main">
        <mc:Choice Requires="p14">
          <p:contentPart p14:bwMode="auto" r:id="rId14">
            <p14:nvContentPartPr>
              <p14:cNvPr id="2" name="Ink 1">
                <a:extLst>
                  <a:ext uri="{FF2B5EF4-FFF2-40B4-BE49-F238E27FC236}">
                    <a16:creationId xmlns:a16="http://schemas.microsoft.com/office/drawing/2014/main" id="{310D2581-9355-47C6-8204-95D1498C02D9}"/>
                  </a:ext>
                </a:extLst>
              </p14:cNvPr>
              <p14:cNvContentPartPr/>
              <p14:nvPr/>
            </p14:nvContentPartPr>
            <p14:xfrm>
              <a:off x="6626186" y="6636129"/>
              <a:ext cx="50760" cy="10440"/>
            </p14:xfrm>
          </p:contentPart>
        </mc:Choice>
        <mc:Fallback xmlns="">
          <p:pic>
            <p:nvPicPr>
              <p:cNvPr id="2" name="Ink 1">
                <a:extLst>
                  <a:ext uri="{FF2B5EF4-FFF2-40B4-BE49-F238E27FC236}">
                    <a16:creationId xmlns:a16="http://schemas.microsoft.com/office/drawing/2014/main" id="{310D2581-9355-47C6-8204-95D1498C02D9}"/>
                  </a:ext>
                </a:extLst>
              </p:cNvPr>
              <p:cNvPicPr/>
              <p:nvPr/>
            </p:nvPicPr>
            <p:blipFill>
              <a:blip r:embed="rId15"/>
              <a:stretch>
                <a:fillRect/>
              </a:stretch>
            </p:blipFill>
            <p:spPr>
              <a:xfrm>
                <a:off x="6607106" y="6617049"/>
                <a:ext cx="88560" cy="482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 name="Ink 2">
                <a:extLst>
                  <a:ext uri="{FF2B5EF4-FFF2-40B4-BE49-F238E27FC236}">
                    <a16:creationId xmlns:a16="http://schemas.microsoft.com/office/drawing/2014/main" id="{2EFACB89-2D69-4FB9-AACA-C15DD9CC7FEA}"/>
                  </a:ext>
                </a:extLst>
              </p14:cNvPr>
              <p14:cNvContentPartPr/>
              <p14:nvPr/>
            </p14:nvContentPartPr>
            <p14:xfrm>
              <a:off x="6669746" y="6824049"/>
              <a:ext cx="74160" cy="11160"/>
            </p14:xfrm>
          </p:contentPart>
        </mc:Choice>
        <mc:Fallback xmlns="">
          <p:pic>
            <p:nvPicPr>
              <p:cNvPr id="3" name="Ink 2">
                <a:extLst>
                  <a:ext uri="{FF2B5EF4-FFF2-40B4-BE49-F238E27FC236}">
                    <a16:creationId xmlns:a16="http://schemas.microsoft.com/office/drawing/2014/main" id="{2EFACB89-2D69-4FB9-AACA-C15DD9CC7FEA}"/>
                  </a:ext>
                </a:extLst>
              </p:cNvPr>
              <p:cNvPicPr/>
              <p:nvPr/>
            </p:nvPicPr>
            <p:blipFill>
              <a:blip r:embed="rId17"/>
              <a:stretch>
                <a:fillRect/>
              </a:stretch>
            </p:blipFill>
            <p:spPr>
              <a:xfrm>
                <a:off x="6650666" y="6804969"/>
                <a:ext cx="11196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4" name="Ink 3">
                <a:extLst>
                  <a:ext uri="{FF2B5EF4-FFF2-40B4-BE49-F238E27FC236}">
                    <a16:creationId xmlns:a16="http://schemas.microsoft.com/office/drawing/2014/main" id="{F80B7449-4EFB-4CEF-A6E9-CFC594880CC8}"/>
                  </a:ext>
                </a:extLst>
              </p14:cNvPr>
              <p14:cNvContentPartPr/>
              <p14:nvPr/>
            </p14:nvContentPartPr>
            <p14:xfrm>
              <a:off x="6699986" y="6921969"/>
              <a:ext cx="70920" cy="14040"/>
            </p14:xfrm>
          </p:contentPart>
        </mc:Choice>
        <mc:Fallback xmlns="">
          <p:pic>
            <p:nvPicPr>
              <p:cNvPr id="4" name="Ink 3">
                <a:extLst>
                  <a:ext uri="{FF2B5EF4-FFF2-40B4-BE49-F238E27FC236}">
                    <a16:creationId xmlns:a16="http://schemas.microsoft.com/office/drawing/2014/main" id="{F80B7449-4EFB-4CEF-A6E9-CFC594880CC8}"/>
                  </a:ext>
                </a:extLst>
              </p:cNvPr>
              <p:cNvPicPr/>
              <p:nvPr/>
            </p:nvPicPr>
            <p:blipFill>
              <a:blip r:embed="rId19"/>
              <a:stretch>
                <a:fillRect/>
              </a:stretch>
            </p:blipFill>
            <p:spPr>
              <a:xfrm>
                <a:off x="6680906" y="6902889"/>
                <a:ext cx="10872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9" name="Ink 8">
                <a:extLst>
                  <a:ext uri="{FF2B5EF4-FFF2-40B4-BE49-F238E27FC236}">
                    <a16:creationId xmlns:a16="http://schemas.microsoft.com/office/drawing/2014/main" id="{10179A89-6B9A-4199-887A-17D5EE990DAF}"/>
                  </a:ext>
                </a:extLst>
              </p14:cNvPr>
              <p14:cNvContentPartPr/>
              <p14:nvPr/>
            </p14:nvContentPartPr>
            <p14:xfrm>
              <a:off x="7009226" y="6740169"/>
              <a:ext cx="131400" cy="10800"/>
            </p14:xfrm>
          </p:contentPart>
        </mc:Choice>
        <mc:Fallback xmlns="">
          <p:pic>
            <p:nvPicPr>
              <p:cNvPr id="9" name="Ink 8">
                <a:extLst>
                  <a:ext uri="{FF2B5EF4-FFF2-40B4-BE49-F238E27FC236}">
                    <a16:creationId xmlns:a16="http://schemas.microsoft.com/office/drawing/2014/main" id="{10179A89-6B9A-4199-887A-17D5EE990DAF}"/>
                  </a:ext>
                </a:extLst>
              </p:cNvPr>
              <p:cNvPicPr/>
              <p:nvPr/>
            </p:nvPicPr>
            <p:blipFill>
              <a:blip r:embed="rId21"/>
              <a:stretch>
                <a:fillRect/>
              </a:stretch>
            </p:blipFill>
            <p:spPr>
              <a:xfrm>
                <a:off x="6990146" y="6721089"/>
                <a:ext cx="169200" cy="48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0" name="Ink 9">
                <a:extLst>
                  <a:ext uri="{FF2B5EF4-FFF2-40B4-BE49-F238E27FC236}">
                    <a16:creationId xmlns:a16="http://schemas.microsoft.com/office/drawing/2014/main" id="{DF087E90-0464-4A62-9877-6BA41559EDBF}"/>
                  </a:ext>
                </a:extLst>
              </p14:cNvPr>
              <p14:cNvContentPartPr/>
              <p14:nvPr/>
            </p14:nvContentPartPr>
            <p14:xfrm>
              <a:off x="7005986" y="6804249"/>
              <a:ext cx="91080" cy="68400"/>
            </p14:xfrm>
          </p:contentPart>
        </mc:Choice>
        <mc:Fallback xmlns="">
          <p:pic>
            <p:nvPicPr>
              <p:cNvPr id="10" name="Ink 9">
                <a:extLst>
                  <a:ext uri="{FF2B5EF4-FFF2-40B4-BE49-F238E27FC236}">
                    <a16:creationId xmlns:a16="http://schemas.microsoft.com/office/drawing/2014/main" id="{DF087E90-0464-4A62-9877-6BA41559EDBF}"/>
                  </a:ext>
                </a:extLst>
              </p:cNvPr>
              <p:cNvPicPr/>
              <p:nvPr/>
            </p:nvPicPr>
            <p:blipFill>
              <a:blip r:embed="rId23"/>
              <a:stretch>
                <a:fillRect/>
              </a:stretch>
            </p:blipFill>
            <p:spPr>
              <a:xfrm>
                <a:off x="6986906" y="6785169"/>
                <a:ext cx="128880" cy="1062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 name="Ink 13">
                <a:extLst>
                  <a:ext uri="{FF2B5EF4-FFF2-40B4-BE49-F238E27FC236}">
                    <a16:creationId xmlns:a16="http://schemas.microsoft.com/office/drawing/2014/main" id="{A80865E1-26F8-4BA4-AE15-671BECDC4D6E}"/>
                  </a:ext>
                </a:extLst>
              </p14:cNvPr>
              <p14:cNvContentPartPr/>
              <p14:nvPr/>
            </p14:nvContentPartPr>
            <p14:xfrm>
              <a:off x="7043066" y="7093329"/>
              <a:ext cx="91080" cy="23760"/>
            </p14:xfrm>
          </p:contentPart>
        </mc:Choice>
        <mc:Fallback xmlns="">
          <p:pic>
            <p:nvPicPr>
              <p:cNvPr id="14" name="Ink 13">
                <a:extLst>
                  <a:ext uri="{FF2B5EF4-FFF2-40B4-BE49-F238E27FC236}">
                    <a16:creationId xmlns:a16="http://schemas.microsoft.com/office/drawing/2014/main" id="{A80865E1-26F8-4BA4-AE15-671BECDC4D6E}"/>
                  </a:ext>
                </a:extLst>
              </p:cNvPr>
              <p:cNvPicPr/>
              <p:nvPr/>
            </p:nvPicPr>
            <p:blipFill>
              <a:blip r:embed="rId25"/>
              <a:stretch>
                <a:fillRect/>
              </a:stretch>
            </p:blipFill>
            <p:spPr>
              <a:xfrm>
                <a:off x="7023986" y="7074249"/>
                <a:ext cx="128880" cy="6156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1" name="Ink 10">
                <a:extLst>
                  <a:ext uri="{FF2B5EF4-FFF2-40B4-BE49-F238E27FC236}">
                    <a16:creationId xmlns:a16="http://schemas.microsoft.com/office/drawing/2014/main" id="{F27B566F-6331-42A5-8CED-81130F2699B6}"/>
                  </a:ext>
                </a:extLst>
              </p14:cNvPr>
              <p14:cNvContentPartPr/>
              <p14:nvPr/>
            </p14:nvContentPartPr>
            <p14:xfrm>
              <a:off x="6946617" y="7003501"/>
              <a:ext cx="206548" cy="73080"/>
            </p14:xfrm>
          </p:contentPart>
        </mc:Choice>
        <mc:Fallback xmlns="">
          <p:pic>
            <p:nvPicPr>
              <p:cNvPr id="11" name="Ink 10">
                <a:extLst>
                  <a:ext uri="{FF2B5EF4-FFF2-40B4-BE49-F238E27FC236}">
                    <a16:creationId xmlns:a16="http://schemas.microsoft.com/office/drawing/2014/main" id="{F27B566F-6331-42A5-8CED-81130F2699B6}"/>
                  </a:ext>
                </a:extLst>
              </p:cNvPr>
              <p:cNvPicPr/>
              <p:nvPr/>
            </p:nvPicPr>
            <p:blipFill>
              <a:blip r:embed="rId27"/>
              <a:stretch>
                <a:fillRect/>
              </a:stretch>
            </p:blipFill>
            <p:spPr>
              <a:xfrm>
                <a:off x="6937621" y="6994501"/>
                <a:ext cx="224180" cy="90720"/>
              </a:xfrm>
              <a:prstGeom prst="rect">
                <a:avLst/>
              </a:prstGeom>
            </p:spPr>
          </p:pic>
        </mc:Fallback>
      </mc:AlternateContent>
      <p:graphicFrame>
        <p:nvGraphicFramePr>
          <p:cNvPr id="15" name="Table 14">
            <a:extLst>
              <a:ext uri="{FF2B5EF4-FFF2-40B4-BE49-F238E27FC236}">
                <a16:creationId xmlns:a16="http://schemas.microsoft.com/office/drawing/2014/main" id="{3B0845D1-47D9-4FF7-9839-E0514A338008}"/>
              </a:ext>
            </a:extLst>
          </p:cNvPr>
          <p:cNvGraphicFramePr>
            <a:graphicFrameLocks noGrp="1"/>
          </p:cNvGraphicFramePr>
          <p:nvPr>
            <p:extLst>
              <p:ext uri="{D42A27DB-BD31-4B8C-83A1-F6EECF244321}">
                <p14:modId xmlns:p14="http://schemas.microsoft.com/office/powerpoint/2010/main" val="1099704647"/>
              </p:ext>
            </p:extLst>
          </p:nvPr>
        </p:nvGraphicFramePr>
        <p:xfrm>
          <a:off x="982700" y="5209107"/>
          <a:ext cx="1975674" cy="121920"/>
        </p:xfrm>
        <a:graphic>
          <a:graphicData uri="http://schemas.openxmlformats.org/drawingml/2006/table">
            <a:tbl>
              <a:tblPr/>
              <a:tblGrid>
                <a:gridCol w="1975674">
                  <a:extLst>
                    <a:ext uri="{9D8B030D-6E8A-4147-A177-3AD203B41FA5}">
                      <a16:colId xmlns:a16="http://schemas.microsoft.com/office/drawing/2014/main" val="3495942410"/>
                    </a:ext>
                  </a:extLst>
                </a:gridCol>
              </a:tblGrid>
              <a:tr h="0">
                <a:tc>
                  <a:txBody>
                    <a:bodyPr/>
                    <a:lstStyle/>
                    <a:p>
                      <a:pPr algn="ctr"/>
                      <a:r>
                        <a:rPr lang="en-US" sz="400" i="1" dirty="0">
                          <a:solidFill>
                            <a:srgbClr val="777777"/>
                          </a:solidFill>
                          <a:effectLst/>
                          <a:latin typeface="Georgia" panose="02040502050405020303" pitchFamily="18" charset="0"/>
                        </a:rPr>
                        <a:t>October 06, 2021</a:t>
                      </a:r>
                      <a:r>
                        <a:rPr lang="en-US" sz="400" i="1" dirty="0">
                          <a:solidFill>
                            <a:srgbClr val="777777"/>
                          </a:solidFill>
                          <a:effectLst/>
                          <a:latin typeface="Roboto" panose="02000000000000000000" pitchFamily="2" charset="0"/>
                        </a:rPr>
                        <a:t> </a:t>
                      </a:r>
                      <a:r>
                        <a:rPr lang="en-US" sz="400" i="1" dirty="0">
                          <a:solidFill>
                            <a:srgbClr val="777777"/>
                          </a:solidFill>
                          <a:effectLst/>
                          <a:latin typeface="Georgia" panose="02040502050405020303" pitchFamily="18" charset="0"/>
                        </a:rPr>
                        <a:t>| Volume 17, Number 38</a:t>
                      </a:r>
                      <a:endParaRPr lang="en-US" sz="400" i="1" dirty="0">
                        <a:solidFill>
                          <a:srgbClr val="777777"/>
                        </a:solidFill>
                        <a:effectLst/>
                        <a:latin typeface="Roboto" panose="02000000000000000000" pitchFamily="2" charset="0"/>
                      </a:endParaRPr>
                    </a:p>
                    <a:p>
                      <a:pPr algn="ctr"/>
                      <a:r>
                        <a:rPr lang="en-US" sz="400" u="none" strike="noStrike" dirty="0">
                          <a:solidFill>
                            <a:srgbClr val="006400"/>
                          </a:solidFill>
                          <a:effectLst/>
                          <a:latin typeface="Georgia" panose="02040502050405020303" pitchFamily="18" charset="0"/>
                          <a:hlinkClick r:id="rId28"/>
                        </a:rPr>
                        <a:t>Click here to read the full edition as a PDF</a:t>
                      </a:r>
                      <a:endParaRPr lang="en-US" sz="400" dirty="0">
                        <a:effectLst/>
                        <a:latin typeface="Roboto" panose="02000000000000000000" pitchFamily="2" charset="0"/>
                      </a:endParaRP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980046062"/>
                  </a:ext>
                </a:extLst>
              </a:tr>
            </a:tbl>
          </a:graphicData>
        </a:graphic>
      </p:graphicFrame>
      <p:graphicFrame>
        <p:nvGraphicFramePr>
          <p:cNvPr id="16" name="Table 15">
            <a:extLst>
              <a:ext uri="{FF2B5EF4-FFF2-40B4-BE49-F238E27FC236}">
                <a16:creationId xmlns:a16="http://schemas.microsoft.com/office/drawing/2014/main" id="{813B46E9-8249-4F75-B30D-17B69A22F19C}"/>
              </a:ext>
            </a:extLst>
          </p:cNvPr>
          <p:cNvGraphicFramePr>
            <a:graphicFrameLocks noGrp="1"/>
          </p:cNvGraphicFramePr>
          <p:nvPr>
            <p:extLst>
              <p:ext uri="{D42A27DB-BD31-4B8C-83A1-F6EECF244321}">
                <p14:modId xmlns:p14="http://schemas.microsoft.com/office/powerpoint/2010/main" val="1994129339"/>
              </p:ext>
            </p:extLst>
          </p:nvPr>
        </p:nvGraphicFramePr>
        <p:xfrm>
          <a:off x="865777" y="5425376"/>
          <a:ext cx="2422281" cy="243840"/>
        </p:xfrm>
        <a:graphic>
          <a:graphicData uri="http://schemas.openxmlformats.org/drawingml/2006/table">
            <a:tbl>
              <a:tblPr/>
              <a:tblGrid>
                <a:gridCol w="2422281">
                  <a:extLst>
                    <a:ext uri="{9D8B030D-6E8A-4147-A177-3AD203B41FA5}">
                      <a16:colId xmlns:a16="http://schemas.microsoft.com/office/drawing/2014/main" val="1390372888"/>
                    </a:ext>
                  </a:extLst>
                </a:gridCol>
              </a:tblGrid>
              <a:tr h="0">
                <a:tc>
                  <a:txBody>
                    <a:bodyPr/>
                    <a:lstStyle/>
                    <a:p>
                      <a:r>
                        <a:rPr lang="en-US" sz="400" b="1" u="none" strike="noStrike" dirty="0">
                          <a:solidFill>
                            <a:srgbClr val="00609C"/>
                          </a:solidFill>
                          <a:effectLst/>
                          <a:latin typeface="Georgia" panose="02040502050405020303" pitchFamily="18" charset="0"/>
                          <a:hlinkClick r:id="rId29"/>
                        </a:rPr>
                        <a:t>USDA’s CCC takes on big role as presidents look to fund priorities</a:t>
                      </a:r>
                      <a:endParaRPr lang="en-US" sz="400" b="1" dirty="0">
                        <a:effectLst/>
                        <a:latin typeface="Roboto" panose="02000000000000000000" pitchFamily="2" charset="0"/>
                      </a:endParaRPr>
                    </a:p>
                    <a:p>
                      <a:r>
                        <a:rPr lang="en-US" sz="400" dirty="0">
                          <a:effectLst/>
                          <a:latin typeface="Georgia" panose="02040502050405020303" pitchFamily="18" charset="0"/>
                        </a:rPr>
                        <a:t>Successive presidents have ramped up use of a Depression-era tool, USDA's Commodity Credit Corp., to pour billions of dollars into their policy priorities with limited input from Congress. Republicans, who handcuffed Ag Secretary Tom Vilsack's use of the CCC for years, are less resistant now.</a:t>
                      </a:r>
                    </a:p>
                  </a:txBody>
                  <a:tcPr marL="79375" marR="79375" marT="0" marB="0" anchor="ctr">
                    <a:lnL>
                      <a:noFill/>
                    </a:lnL>
                    <a:lnR>
                      <a:noFill/>
                    </a:lnR>
                    <a:lnT>
                      <a:noFill/>
                    </a:lnT>
                    <a:lnB>
                      <a:noFill/>
                    </a:lnB>
                    <a:solidFill>
                      <a:srgbClr val="FFFFFF"/>
                    </a:solidFill>
                  </a:tcPr>
                </a:tc>
                <a:extLst>
                  <a:ext uri="{0D108BD9-81ED-4DB2-BD59-A6C34878D82A}">
                    <a16:rowId xmlns:a16="http://schemas.microsoft.com/office/drawing/2014/main" val="1864544565"/>
                  </a:ext>
                </a:extLst>
              </a:tr>
            </a:tbl>
          </a:graphicData>
        </a:graphic>
      </p:graphicFrame>
      <p:graphicFrame>
        <p:nvGraphicFramePr>
          <p:cNvPr id="17" name="Table 16">
            <a:extLst>
              <a:ext uri="{FF2B5EF4-FFF2-40B4-BE49-F238E27FC236}">
                <a16:creationId xmlns:a16="http://schemas.microsoft.com/office/drawing/2014/main" id="{064967FB-0B67-4748-9CF1-EAF66EB00EB3}"/>
              </a:ext>
            </a:extLst>
          </p:cNvPr>
          <p:cNvGraphicFramePr>
            <a:graphicFrameLocks noGrp="1"/>
          </p:cNvGraphicFramePr>
          <p:nvPr>
            <p:extLst>
              <p:ext uri="{D42A27DB-BD31-4B8C-83A1-F6EECF244321}">
                <p14:modId xmlns:p14="http://schemas.microsoft.com/office/powerpoint/2010/main" val="1853458346"/>
              </p:ext>
            </p:extLst>
          </p:nvPr>
        </p:nvGraphicFramePr>
        <p:xfrm>
          <a:off x="857333" y="5756400"/>
          <a:ext cx="2419369" cy="243840"/>
        </p:xfrm>
        <a:graphic>
          <a:graphicData uri="http://schemas.openxmlformats.org/drawingml/2006/table">
            <a:tbl>
              <a:tblPr/>
              <a:tblGrid>
                <a:gridCol w="2419369">
                  <a:extLst>
                    <a:ext uri="{9D8B030D-6E8A-4147-A177-3AD203B41FA5}">
                      <a16:colId xmlns:a16="http://schemas.microsoft.com/office/drawing/2014/main" val="656877753"/>
                    </a:ext>
                  </a:extLst>
                </a:gridCol>
              </a:tblGrid>
              <a:tr h="0">
                <a:tc>
                  <a:txBody>
                    <a:bodyPr/>
                    <a:lstStyle/>
                    <a:p>
                      <a:r>
                        <a:rPr lang="en-US" sz="400" b="1" u="none" strike="noStrike" dirty="0">
                          <a:solidFill>
                            <a:srgbClr val="00609C"/>
                          </a:solidFill>
                          <a:effectLst/>
                          <a:latin typeface="Georgia" panose="02040502050405020303" pitchFamily="18" charset="0"/>
                          <a:hlinkClick r:id="rId30"/>
                        </a:rPr>
                        <a:t>'Middle ground' on WOTUS elusive if not impossible</a:t>
                      </a:r>
                      <a:endParaRPr lang="en-US" sz="400" b="1" dirty="0">
                        <a:effectLst/>
                        <a:latin typeface="Roboto" panose="02000000000000000000" pitchFamily="2" charset="0"/>
                      </a:endParaRPr>
                    </a:p>
                    <a:p>
                      <a:r>
                        <a:rPr lang="en-US" sz="400" dirty="0">
                          <a:effectLst/>
                          <a:latin typeface="Georgia" panose="02040502050405020303" pitchFamily="18" charset="0"/>
                        </a:rPr>
                        <a:t>EPA Administrator Michael Regan has said repeatedly he wants to craft a “durable” definition of “waters of the United States” in the Clean Water Act — one informed by Supreme Court precedent and input from a variety of stakeholders.</a:t>
                      </a:r>
                    </a:p>
                  </a:txBody>
                  <a:tcPr marL="79375" marR="79375" marT="0" marB="0" anchor="ctr">
                    <a:lnL>
                      <a:noFill/>
                    </a:lnL>
                    <a:lnR>
                      <a:noFill/>
                    </a:lnR>
                    <a:lnT>
                      <a:noFill/>
                    </a:lnT>
                    <a:lnB>
                      <a:noFill/>
                    </a:lnB>
                    <a:solidFill>
                      <a:srgbClr val="FFFFFF"/>
                    </a:solidFill>
                  </a:tcPr>
                </a:tc>
                <a:extLst>
                  <a:ext uri="{0D108BD9-81ED-4DB2-BD59-A6C34878D82A}">
                    <a16:rowId xmlns:a16="http://schemas.microsoft.com/office/drawing/2014/main" val="1820070143"/>
                  </a:ext>
                </a:extLst>
              </a:tr>
            </a:tbl>
          </a:graphicData>
        </a:graphic>
      </p:graphicFrame>
      <p:graphicFrame>
        <p:nvGraphicFramePr>
          <p:cNvPr id="75" name="Table 74">
            <a:extLst>
              <a:ext uri="{FF2B5EF4-FFF2-40B4-BE49-F238E27FC236}">
                <a16:creationId xmlns:a16="http://schemas.microsoft.com/office/drawing/2014/main" id="{33A19A84-C63A-4997-96DC-0D0B9BA62897}"/>
              </a:ext>
            </a:extLst>
          </p:cNvPr>
          <p:cNvGraphicFramePr>
            <a:graphicFrameLocks noGrp="1"/>
          </p:cNvGraphicFramePr>
          <p:nvPr>
            <p:extLst>
              <p:ext uri="{D42A27DB-BD31-4B8C-83A1-F6EECF244321}">
                <p14:modId xmlns:p14="http://schemas.microsoft.com/office/powerpoint/2010/main" val="71394085"/>
              </p:ext>
            </p:extLst>
          </p:nvPr>
        </p:nvGraphicFramePr>
        <p:xfrm>
          <a:off x="865777" y="6086378"/>
          <a:ext cx="2419369" cy="243840"/>
        </p:xfrm>
        <a:graphic>
          <a:graphicData uri="http://schemas.openxmlformats.org/drawingml/2006/table">
            <a:tbl>
              <a:tblPr/>
              <a:tblGrid>
                <a:gridCol w="2419369">
                  <a:extLst>
                    <a:ext uri="{9D8B030D-6E8A-4147-A177-3AD203B41FA5}">
                      <a16:colId xmlns:a16="http://schemas.microsoft.com/office/drawing/2014/main" val="656877753"/>
                    </a:ext>
                  </a:extLst>
                </a:gridCol>
              </a:tblGrid>
              <a:tr h="0">
                <a:tc>
                  <a:txBody>
                    <a:bodyPr/>
                    <a:lstStyle/>
                    <a:p>
                      <a:r>
                        <a:rPr lang="en-US" sz="400" b="1" i="0" u="none" strike="noStrike" cap="none" dirty="0">
                          <a:solidFill>
                            <a:schemeClr val="tx1"/>
                          </a:solidFill>
                          <a:effectLst/>
                          <a:latin typeface="Georgia" panose="02040502050405020303" pitchFamily="18" charset="0"/>
                          <a:ea typeface="+mn-ea"/>
                          <a:cs typeface="+mn-cs"/>
                          <a:sym typeface="Arial"/>
                          <a:hlinkClick r:id="rId31"/>
                        </a:rPr>
                        <a:t>USDA bets big on OIE to help protect US pork trade amid ASF fears</a:t>
                      </a:r>
                      <a:endParaRPr lang="en-US" sz="400" b="1" i="0" u="none" strike="noStrike" cap="none" dirty="0">
                        <a:solidFill>
                          <a:schemeClr val="tx1"/>
                        </a:solidFill>
                        <a:effectLst/>
                        <a:latin typeface="Georgia" panose="02040502050405020303" pitchFamily="18" charset="0"/>
                        <a:ea typeface="+mn-ea"/>
                        <a:cs typeface="+mn-cs"/>
                        <a:sym typeface="Arial"/>
                      </a:endParaRPr>
                    </a:p>
                    <a:p>
                      <a:r>
                        <a:rPr lang="en-US" sz="400" b="0" i="0" u="none" strike="noStrike" cap="none" dirty="0">
                          <a:solidFill>
                            <a:schemeClr val="tx1"/>
                          </a:solidFill>
                          <a:effectLst/>
                          <a:latin typeface="Georgia" panose="02040502050405020303" pitchFamily="18" charset="0"/>
                          <a:ea typeface="+mn-ea"/>
                          <a:cs typeface="+mn-cs"/>
                          <a:sym typeface="Arial"/>
                        </a:rPr>
                        <a:t>The U.S. is counting on an expensive campaign to protect nearby territories from African swine fever as well as international respect for the World Organization for Animal Health to protect American pork production and exports.</a:t>
                      </a:r>
                    </a:p>
                  </a:txBody>
                  <a:tcPr marL="79375" marR="79375" marT="0" marB="0" anchor="ctr">
                    <a:lnL>
                      <a:noFill/>
                    </a:lnL>
                    <a:lnR>
                      <a:noFill/>
                    </a:lnR>
                    <a:lnT>
                      <a:noFill/>
                    </a:lnT>
                    <a:lnB>
                      <a:noFill/>
                    </a:lnB>
                    <a:solidFill>
                      <a:srgbClr val="FFFFFF"/>
                    </a:solidFill>
                  </a:tcPr>
                </a:tc>
                <a:extLst>
                  <a:ext uri="{0D108BD9-81ED-4DB2-BD59-A6C34878D82A}">
                    <a16:rowId xmlns:a16="http://schemas.microsoft.com/office/drawing/2014/main" val="1820070143"/>
                  </a:ext>
                </a:extLst>
              </a:tr>
            </a:tbl>
          </a:graphicData>
        </a:graphic>
      </p:graphicFrame>
      <p:graphicFrame>
        <p:nvGraphicFramePr>
          <p:cNvPr id="76" name="Table 75">
            <a:extLst>
              <a:ext uri="{FF2B5EF4-FFF2-40B4-BE49-F238E27FC236}">
                <a16:creationId xmlns:a16="http://schemas.microsoft.com/office/drawing/2014/main" id="{23DD50FB-FDAB-4E25-9F15-AB25C731B03C}"/>
              </a:ext>
            </a:extLst>
          </p:cNvPr>
          <p:cNvGraphicFramePr>
            <a:graphicFrameLocks noGrp="1"/>
          </p:cNvGraphicFramePr>
          <p:nvPr>
            <p:extLst>
              <p:ext uri="{D42A27DB-BD31-4B8C-83A1-F6EECF244321}">
                <p14:modId xmlns:p14="http://schemas.microsoft.com/office/powerpoint/2010/main" val="2123561364"/>
              </p:ext>
            </p:extLst>
          </p:nvPr>
        </p:nvGraphicFramePr>
        <p:xfrm>
          <a:off x="873457" y="6435251"/>
          <a:ext cx="2419369" cy="182880"/>
        </p:xfrm>
        <a:graphic>
          <a:graphicData uri="http://schemas.openxmlformats.org/drawingml/2006/table">
            <a:tbl>
              <a:tblPr/>
              <a:tblGrid>
                <a:gridCol w="2419369">
                  <a:extLst>
                    <a:ext uri="{9D8B030D-6E8A-4147-A177-3AD203B41FA5}">
                      <a16:colId xmlns:a16="http://schemas.microsoft.com/office/drawing/2014/main" val="656877753"/>
                    </a:ext>
                  </a:extLst>
                </a:gridCol>
              </a:tblGrid>
              <a:tr h="0">
                <a:tc>
                  <a:txBody>
                    <a:bodyPr/>
                    <a:lstStyle/>
                    <a:p>
                      <a:r>
                        <a:rPr lang="en-US" sz="400" b="1" i="0" u="none" strike="noStrike" cap="none" dirty="0">
                          <a:solidFill>
                            <a:schemeClr val="tx1"/>
                          </a:solidFill>
                          <a:effectLst/>
                          <a:latin typeface="Georgia" panose="02040502050405020303" pitchFamily="18" charset="0"/>
                          <a:ea typeface="+mn-ea"/>
                          <a:cs typeface="+mn-cs"/>
                          <a:sym typeface="Arial"/>
                          <a:hlinkClick r:id="rId32"/>
                        </a:rPr>
                        <a:t>Virtual fencing allows producers flexibility for cattle grazing</a:t>
                      </a:r>
                      <a:endParaRPr lang="en-US" sz="400" b="1" i="0" u="none" strike="noStrike" cap="none" dirty="0">
                        <a:solidFill>
                          <a:schemeClr val="tx1"/>
                        </a:solidFill>
                        <a:effectLst/>
                        <a:latin typeface="Georgia" panose="02040502050405020303" pitchFamily="18" charset="0"/>
                        <a:ea typeface="+mn-ea"/>
                        <a:cs typeface="+mn-cs"/>
                        <a:sym typeface="Arial"/>
                      </a:endParaRPr>
                    </a:p>
                    <a:p>
                      <a:r>
                        <a:rPr lang="en-US" sz="400" b="0" i="0" u="none" strike="noStrike" cap="none" dirty="0">
                          <a:solidFill>
                            <a:schemeClr val="tx1"/>
                          </a:solidFill>
                          <a:effectLst/>
                          <a:latin typeface="Georgia" panose="02040502050405020303" pitchFamily="18" charset="0"/>
                          <a:ea typeface="+mn-ea"/>
                          <a:cs typeface="+mn-cs"/>
                          <a:sym typeface="Arial"/>
                        </a:rPr>
                        <a:t>It can be costly and time-consuming for ranchers to keep their cattle inside the pasture using just traditional and electric fencing, but researchers are looking into a possible virtual solution.</a:t>
                      </a:r>
                    </a:p>
                  </a:txBody>
                  <a:tcPr marL="79375" marR="79375" marT="0" marB="0" anchor="ctr">
                    <a:lnL>
                      <a:noFill/>
                    </a:lnL>
                    <a:lnR>
                      <a:noFill/>
                    </a:lnR>
                    <a:lnT>
                      <a:noFill/>
                    </a:lnT>
                    <a:lnB>
                      <a:noFill/>
                    </a:lnB>
                    <a:solidFill>
                      <a:srgbClr val="FFFFFF"/>
                    </a:solidFill>
                  </a:tcPr>
                </a:tc>
                <a:extLst>
                  <a:ext uri="{0D108BD9-81ED-4DB2-BD59-A6C34878D82A}">
                    <a16:rowId xmlns:a16="http://schemas.microsoft.com/office/drawing/2014/main" val="1820070143"/>
                  </a:ext>
                </a:extLst>
              </a:tr>
            </a:tbl>
          </a:graphicData>
        </a:graphic>
      </p:graphicFrame>
      <p:sp>
        <p:nvSpPr>
          <p:cNvPr id="20" name="Rectangle 19">
            <a:extLst>
              <a:ext uri="{FF2B5EF4-FFF2-40B4-BE49-F238E27FC236}">
                <a16:creationId xmlns:a16="http://schemas.microsoft.com/office/drawing/2014/main" id="{2BCC518D-2A50-44A5-97B1-385F32922788}"/>
              </a:ext>
            </a:extLst>
          </p:cNvPr>
          <p:cNvSpPr/>
          <p:nvPr/>
        </p:nvSpPr>
        <p:spPr>
          <a:xfrm>
            <a:off x="825415" y="2612557"/>
            <a:ext cx="2467232" cy="413681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A46F87-EBC9-4EE8-9ACC-6468EC901979}"/>
              </a:ext>
            </a:extLst>
          </p:cNvPr>
          <p:cNvSpPr>
            <a:spLocks noGrp="1"/>
          </p:cNvSpPr>
          <p:nvPr>
            <p:ph idx="1"/>
          </p:nvPr>
        </p:nvSpPr>
        <p:spPr>
          <a:xfrm>
            <a:off x="5380958" y="254282"/>
            <a:ext cx="4504817" cy="5907725"/>
          </a:xfrm>
        </p:spPr>
        <p:txBody>
          <a:bodyPr/>
          <a:lstStyle/>
          <a:p>
            <a:pPr>
              <a:buFont typeface="Wingdings" panose="05000000000000000000" pitchFamily="2" charset="2"/>
              <a:buChar char="Ø"/>
            </a:pPr>
            <a:r>
              <a:rPr lang="en-US" dirty="0">
                <a:solidFill>
                  <a:schemeClr val="tx1"/>
                </a:solidFill>
              </a:rPr>
              <a:t>Launched in February 2022, presented weekly each Friday</a:t>
            </a:r>
          </a:p>
          <a:p>
            <a:pPr marL="0" indent="0"/>
            <a:endParaRPr lang="en-US" sz="1200" dirty="0">
              <a:solidFill>
                <a:schemeClr val="tx1"/>
              </a:solidFill>
            </a:endParaRPr>
          </a:p>
          <a:p>
            <a:pPr>
              <a:buFont typeface="Wingdings" panose="05000000000000000000" pitchFamily="2" charset="2"/>
              <a:buChar char="Ø"/>
            </a:pPr>
            <a:r>
              <a:rPr lang="en-US" dirty="0">
                <a:solidFill>
                  <a:schemeClr val="tx1"/>
                </a:solidFill>
              </a:rPr>
              <a:t>A 30-minute video/podcast news show created to reach a broader audience base and engage key influencers on the hottest political topics each week</a:t>
            </a:r>
          </a:p>
          <a:p>
            <a:pPr marL="0" indent="0"/>
            <a:endParaRPr lang="en-US" sz="1200" dirty="0">
              <a:solidFill>
                <a:schemeClr val="tx1"/>
              </a:solidFill>
            </a:endParaRPr>
          </a:p>
          <a:p>
            <a:pPr>
              <a:buFont typeface="Wingdings" panose="05000000000000000000" pitchFamily="2" charset="2"/>
              <a:buChar char="Ø"/>
            </a:pPr>
            <a:r>
              <a:rPr lang="en-US" dirty="0">
                <a:solidFill>
                  <a:schemeClr val="tx1"/>
                </a:solidFill>
              </a:rPr>
              <a:t>Agri-Pulse Newsmakers features members of Congress, federal and state officials, farmers, ag and food industry groups and roundtable panelists for debates and discussions</a:t>
            </a:r>
          </a:p>
          <a:p>
            <a:pPr marL="228600" indent="0"/>
            <a:endParaRPr lang="en-US" sz="1200" dirty="0">
              <a:solidFill>
                <a:schemeClr val="tx1"/>
              </a:solidFill>
            </a:endParaRPr>
          </a:p>
          <a:p>
            <a:pPr>
              <a:buFont typeface="Wingdings" panose="05000000000000000000" pitchFamily="2" charset="2"/>
              <a:buChar char="Ø"/>
            </a:pPr>
            <a:r>
              <a:rPr lang="en-US" dirty="0">
                <a:solidFill>
                  <a:schemeClr val="tx1"/>
                </a:solidFill>
              </a:rPr>
              <a:t>Commercial sponsorships available in :30 or :15 formats, Agri-Pulse only or in combo with RFD TV</a:t>
            </a:r>
          </a:p>
          <a:p>
            <a:pPr marL="228600" indent="0"/>
            <a:endParaRPr lang="en-US" sz="1200" dirty="0">
              <a:solidFill>
                <a:schemeClr val="tx1"/>
              </a:solidFill>
            </a:endParaRPr>
          </a:p>
          <a:p>
            <a:pPr>
              <a:buFont typeface="Wingdings" panose="05000000000000000000" pitchFamily="2" charset="2"/>
              <a:buChar char="Ø"/>
            </a:pPr>
            <a:r>
              <a:rPr lang="en-US" dirty="0">
                <a:solidFill>
                  <a:schemeClr val="tx1"/>
                </a:solidFill>
              </a:rPr>
              <a:t>Appears on Agri-Pulse.com, YouTube, Google Play, iTunes, social media platforms &amp; additional sponsor channels…currently generating 20,000+ views weekly…plus additional 50,000 RFD TV viewers</a:t>
            </a:r>
          </a:p>
        </p:txBody>
      </p:sp>
      <p:sp>
        <p:nvSpPr>
          <p:cNvPr id="4" name="Slide Number Placeholder 3">
            <a:extLst>
              <a:ext uri="{FF2B5EF4-FFF2-40B4-BE49-F238E27FC236}">
                <a16:creationId xmlns:a16="http://schemas.microsoft.com/office/drawing/2014/main" id="{C4276151-0B3B-41B0-A3D5-1E32235C1D12}"/>
              </a:ext>
            </a:extLst>
          </p:cNvPr>
          <p:cNvSpPr>
            <a:spLocks noGrp="1"/>
          </p:cNvSpPr>
          <p:nvPr>
            <p:ph type="sldNum" sz="quarter" idx="10"/>
          </p:nvPr>
        </p:nvSpPr>
        <p:spPr/>
        <p:txBody>
          <a:bodyPr/>
          <a:lstStyle/>
          <a:p>
            <a:pPr>
              <a:defRPr/>
            </a:pPr>
            <a:fld id="{938AF3BA-0381-4AF0-821A-4665CC3CF79B}" type="slidenum">
              <a:rPr lang="en-US" smtClean="0"/>
              <a:pPr>
                <a:defRPr/>
              </a:pPr>
              <a:t>8</a:t>
            </a:fld>
            <a:endParaRPr lang="en-US" dirty="0"/>
          </a:p>
        </p:txBody>
      </p:sp>
      <p:pic>
        <p:nvPicPr>
          <p:cNvPr id="2050" name="Picture 2" descr="Newsmakers 836x627">
            <a:extLst>
              <a:ext uri="{FF2B5EF4-FFF2-40B4-BE49-F238E27FC236}">
                <a16:creationId xmlns:a16="http://schemas.microsoft.com/office/drawing/2014/main" id="{4E886A21-769A-406D-9CDA-9E18B40CBF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755" y="342637"/>
            <a:ext cx="3877120" cy="257876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FD-TV Now">
            <a:extLst>
              <a:ext uri="{FF2B5EF4-FFF2-40B4-BE49-F238E27FC236}">
                <a16:creationId xmlns:a16="http://schemas.microsoft.com/office/drawing/2014/main" id="{A5C5EF6A-0712-9A40-1008-2DE0E96CA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948" y="6074645"/>
            <a:ext cx="4019434" cy="863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599E03-6B31-8263-90DC-17DB1090859A}"/>
              </a:ext>
            </a:extLst>
          </p:cNvPr>
          <p:cNvSpPr txBox="1"/>
          <p:nvPr/>
        </p:nvSpPr>
        <p:spPr>
          <a:xfrm>
            <a:off x="939518" y="5689497"/>
            <a:ext cx="2030826" cy="338554"/>
          </a:xfrm>
          <a:prstGeom prst="rect">
            <a:avLst/>
          </a:prstGeom>
          <a:noFill/>
        </p:spPr>
        <p:txBody>
          <a:bodyPr wrap="square" rtlCol="0">
            <a:spAutoFit/>
          </a:bodyPr>
          <a:lstStyle/>
          <a:p>
            <a:r>
              <a:rPr lang="en-US" sz="1600" b="1" i="1" dirty="0">
                <a:latin typeface="Calibri" panose="020F0502020204030204" pitchFamily="34" charset="0"/>
                <a:cs typeface="Calibri" panose="020F0502020204030204" pitchFamily="34" charset="0"/>
              </a:rPr>
              <a:t>Now Appearing on…</a:t>
            </a:r>
          </a:p>
        </p:txBody>
      </p:sp>
      <p:pic>
        <p:nvPicPr>
          <p:cNvPr id="7" name="Picture 6">
            <a:extLst>
              <a:ext uri="{FF2B5EF4-FFF2-40B4-BE49-F238E27FC236}">
                <a16:creationId xmlns:a16="http://schemas.microsoft.com/office/drawing/2014/main" id="{7543E598-DCD4-D8D3-7A4C-E6A4F8420EF4}"/>
              </a:ext>
            </a:extLst>
          </p:cNvPr>
          <p:cNvPicPr>
            <a:picLocks noChangeAspect="1"/>
          </p:cNvPicPr>
          <p:nvPr/>
        </p:nvPicPr>
        <p:blipFill>
          <a:blip r:embed="rId4"/>
          <a:stretch>
            <a:fillRect/>
          </a:stretch>
        </p:blipFill>
        <p:spPr>
          <a:xfrm>
            <a:off x="882881" y="2719563"/>
            <a:ext cx="4608501" cy="2578764"/>
          </a:xfrm>
          <a:prstGeom prst="rect">
            <a:avLst/>
          </a:prstGeom>
        </p:spPr>
      </p:pic>
    </p:spTree>
    <p:extLst>
      <p:ext uri="{BB962C8B-B14F-4D97-AF65-F5344CB8AC3E}">
        <p14:creationId xmlns:p14="http://schemas.microsoft.com/office/powerpoint/2010/main" val="1892373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87;p9">
            <a:extLst>
              <a:ext uri="{FF2B5EF4-FFF2-40B4-BE49-F238E27FC236}">
                <a16:creationId xmlns:a16="http://schemas.microsoft.com/office/drawing/2014/main" id="{3B4679B8-2CBC-4E31-9908-8040460FA9F8}"/>
              </a:ext>
            </a:extLst>
          </p:cNvPr>
          <p:cNvSpPr txBox="1">
            <a:spLocks noGrp="1"/>
          </p:cNvSpPr>
          <p:nvPr>
            <p:ph type="sldNum" idx="12"/>
          </p:nvPr>
        </p:nvSpPr>
        <p:spPr>
          <a:xfrm>
            <a:off x="449287" y="7336466"/>
            <a:ext cx="212725" cy="180340"/>
          </a:xfrm>
          <a:prstGeom prst="rect">
            <a:avLst/>
          </a:prstGeom>
          <a:noFill/>
          <a:ln>
            <a:noFill/>
          </a:ln>
        </p:spPr>
        <p:txBody>
          <a:bodyPr spcFirstLastPara="1" wrap="square" lIns="0" tIns="13325" rIns="0" bIns="0" anchor="t" anchorCtr="0">
            <a:noAutofit/>
          </a:bodyPr>
          <a:lstStyle/>
          <a:p>
            <a:pPr marL="25400" marR="0" lvl="0" indent="0" algn="l" rtl="0">
              <a:lnSpc>
                <a:spcPct val="100000"/>
              </a:lnSpc>
              <a:spcBef>
                <a:spcPts val="0"/>
              </a:spcBef>
              <a:spcAft>
                <a:spcPts val="0"/>
              </a:spcAft>
              <a:buNone/>
            </a:pPr>
            <a:fld id="{00000000-1234-1234-1234-123412341234}" type="slidenum">
              <a:rPr lang="en-US" sz="1000" b="0" i="0">
                <a:solidFill>
                  <a:schemeClr val="dk1"/>
                </a:solidFill>
                <a:latin typeface="Verdana"/>
                <a:ea typeface="Verdana"/>
                <a:cs typeface="Verdana"/>
                <a:sym typeface="Verdana"/>
              </a:rPr>
              <a:t>9</a:t>
            </a:fld>
            <a:endParaRPr sz="1000" b="0" i="0" dirty="0">
              <a:solidFill>
                <a:schemeClr val="dk1"/>
              </a:solidFill>
              <a:latin typeface="Verdana"/>
              <a:ea typeface="Verdana"/>
              <a:cs typeface="Verdana"/>
              <a:sym typeface="Verdana"/>
            </a:endParaRPr>
          </a:p>
        </p:txBody>
      </p:sp>
      <p:sp>
        <p:nvSpPr>
          <p:cNvPr id="2" name="Rectangle 1">
            <a:extLst>
              <a:ext uri="{FF2B5EF4-FFF2-40B4-BE49-F238E27FC236}">
                <a16:creationId xmlns:a16="http://schemas.microsoft.com/office/drawing/2014/main" id="{4A3A3E63-E54C-453D-9A05-F2EBBD489C39}"/>
              </a:ext>
            </a:extLst>
          </p:cNvPr>
          <p:cNvSpPr/>
          <p:nvPr/>
        </p:nvSpPr>
        <p:spPr>
          <a:xfrm>
            <a:off x="959609" y="1445920"/>
            <a:ext cx="4480197" cy="5355312"/>
          </a:xfrm>
          <a:prstGeom prst="rect">
            <a:avLst/>
          </a:prstGeom>
        </p:spPr>
        <p:txBody>
          <a:bodyPr wrap="square">
            <a:spAutoFit/>
          </a:bodyPr>
          <a:lstStyle/>
          <a:p>
            <a:pPr marL="298450" indent="-285750">
              <a:buClr>
                <a:schemeClr val="tx1"/>
              </a:buClr>
              <a:buFont typeface="Wingdings" panose="05000000000000000000" pitchFamily="2" charset="2"/>
              <a:buChar char="Ø"/>
            </a:pP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2,000+ Western Grower members, 115+ CFBF staff, 300+ legislative staff &amp; more</a:t>
            </a:r>
            <a:b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br>
            <a:endPar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298450" indent="-285750">
              <a:buClr>
                <a:schemeClr val="tx1"/>
              </a:buClr>
              <a:buFont typeface="Wingdings" panose="05000000000000000000" pitchFamily="2" charset="2"/>
              <a:buChar char="Ø"/>
            </a:pP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Editorial &amp; sales staff based in Sacramento, dedicated to California &amp; western U.S. agriculture</a:t>
            </a:r>
            <a:b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br>
            <a:endPar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298450" lvl="0" indent="-285750">
              <a:buClr>
                <a:schemeClr val="tx1"/>
              </a:buClr>
              <a:buFont typeface="Wingdings" panose="05000000000000000000" pitchFamily="2" charset="2"/>
              <a:buChar char="Ø"/>
            </a:pP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Weekly newsletter, Daybreak, Daily Harvest, &amp; Instant Updates focused on western ag &amp; food policy issues</a:t>
            </a:r>
            <a:b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br>
            <a:endPar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298450" lvl="0" indent="-285750">
              <a:buClr>
                <a:schemeClr val="tx1"/>
              </a:buClr>
              <a:buFont typeface="Wingdings" panose="05000000000000000000" pitchFamily="2" charset="2"/>
              <a:buChar char="Ø"/>
            </a:pP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A special </a:t>
            </a: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hlinkClick r:id="rId2"/>
              </a:rPr>
              <a:t>“West” tab</a:t>
            </a: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 is included on </a:t>
            </a: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hlinkClick r:id="rId3"/>
              </a:rPr>
              <a:t>www.Agri-Pulse.com  </a:t>
            </a:r>
            <a:b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br>
            <a:endPar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298450" lvl="0" indent="-285750">
              <a:buClr>
                <a:schemeClr val="tx1"/>
              </a:buClr>
              <a:buFont typeface="Wingdings" panose="05000000000000000000" pitchFamily="2" charset="2"/>
              <a:buChar char="Ø"/>
            </a:pP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Group &amp; individual subscriptions available</a:t>
            </a:r>
            <a:b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br>
            <a:endPar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a:p>
            <a:pPr marL="298450" lvl="0" indent="-285750">
              <a:buClr>
                <a:schemeClr val="tx1"/>
              </a:buClr>
              <a:buFont typeface="Wingdings" panose="05000000000000000000" pitchFamily="2" charset="2"/>
              <a:buChar char="Ø"/>
            </a:pPr>
            <a: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Annual Agri-Pulse WEST Food &amp; Ag Issues Summit: Sacramento, CA, June 10, 2025</a:t>
            </a:r>
            <a:br>
              <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br>
            <a:endParaRPr lang="en-US" sz="18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endParaRPr>
          </a:p>
        </p:txBody>
      </p:sp>
      <p:sp>
        <p:nvSpPr>
          <p:cNvPr id="8" name="Google Shape;138;p8">
            <a:extLst>
              <a:ext uri="{FF2B5EF4-FFF2-40B4-BE49-F238E27FC236}">
                <a16:creationId xmlns:a16="http://schemas.microsoft.com/office/drawing/2014/main" id="{BF68394E-D64E-41CE-84EA-5404800274FE}"/>
              </a:ext>
            </a:extLst>
          </p:cNvPr>
          <p:cNvSpPr txBox="1">
            <a:spLocks/>
          </p:cNvSpPr>
          <p:nvPr/>
        </p:nvSpPr>
        <p:spPr>
          <a:xfrm>
            <a:off x="959609" y="561921"/>
            <a:ext cx="4017893" cy="592372"/>
          </a:xfrm>
          <a:prstGeom prst="rect">
            <a:avLst/>
          </a:prstGeom>
          <a:solidFill>
            <a:srgbClr val="6CB33F"/>
          </a:solidFill>
          <a:ln>
            <a:noFill/>
          </a:ln>
        </p:spPr>
        <p:txBody>
          <a:bodyPr spcFirstLastPara="1" wrap="square" lIns="0" tIns="32375"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9560"/>
            <a:r>
              <a:rPr lang="en-US" sz="3000" b="1" dirty="0">
                <a:solidFill>
                  <a:schemeClr val="bg1"/>
                </a:solidFill>
                <a:latin typeface="Verdana" panose="020B0604030504040204" pitchFamily="34" charset="0"/>
                <a:ea typeface="Verdana" panose="020B0604030504040204" pitchFamily="34" charset="0"/>
              </a:rPr>
              <a:t>Agri-Pulse West</a:t>
            </a:r>
          </a:p>
        </p:txBody>
      </p:sp>
      <p:pic>
        <p:nvPicPr>
          <p:cNvPr id="7" name="Picture 6" descr="A picture containing text, clipart&#10;&#10;Description automatically generated">
            <a:extLst>
              <a:ext uri="{FF2B5EF4-FFF2-40B4-BE49-F238E27FC236}">
                <a16:creationId xmlns:a16="http://schemas.microsoft.com/office/drawing/2014/main" id="{81092C80-EBCB-4242-9853-19820143CE9F}"/>
              </a:ext>
            </a:extLst>
          </p:cNvPr>
          <p:cNvPicPr>
            <a:picLocks noChangeAspect="1"/>
          </p:cNvPicPr>
          <p:nvPr/>
        </p:nvPicPr>
        <p:blipFill>
          <a:blip r:embed="rId4"/>
          <a:stretch>
            <a:fillRect/>
          </a:stretch>
        </p:blipFill>
        <p:spPr>
          <a:xfrm>
            <a:off x="6335225" y="6095041"/>
            <a:ext cx="3409950" cy="1495411"/>
          </a:xfrm>
          <a:prstGeom prst="rect">
            <a:avLst/>
          </a:prstGeom>
        </p:spPr>
      </p:pic>
      <p:grpSp>
        <p:nvGrpSpPr>
          <p:cNvPr id="10" name="Group 9">
            <a:extLst>
              <a:ext uri="{FF2B5EF4-FFF2-40B4-BE49-F238E27FC236}">
                <a16:creationId xmlns:a16="http://schemas.microsoft.com/office/drawing/2014/main" id="{DA428FC1-89C7-9C5C-BBD3-7D88934ECCB5}"/>
              </a:ext>
            </a:extLst>
          </p:cNvPr>
          <p:cNvGrpSpPr/>
          <p:nvPr/>
        </p:nvGrpSpPr>
        <p:grpSpPr>
          <a:xfrm>
            <a:off x="5439806" y="764502"/>
            <a:ext cx="4279576" cy="4279576"/>
            <a:chOff x="5255359" y="1339215"/>
            <a:chExt cx="4279576" cy="4279576"/>
          </a:xfrm>
        </p:grpSpPr>
        <p:pic>
          <p:nvPicPr>
            <p:cNvPr id="6" name="Picture 5" descr="Icon&#10;&#10;Description automatically generated">
              <a:extLst>
                <a:ext uri="{FF2B5EF4-FFF2-40B4-BE49-F238E27FC236}">
                  <a16:creationId xmlns:a16="http://schemas.microsoft.com/office/drawing/2014/main" id="{CCCF0B4C-A6B7-48EE-A5F2-1ED2B03495E5}"/>
                </a:ext>
              </a:extLst>
            </p:cNvPr>
            <p:cNvPicPr>
              <a:picLocks noChangeAspect="1"/>
            </p:cNvPicPr>
            <p:nvPr/>
          </p:nvPicPr>
          <p:blipFill>
            <a:blip r:embed="rId5"/>
            <a:stretch>
              <a:fillRect/>
            </a:stretch>
          </p:blipFill>
          <p:spPr>
            <a:xfrm>
              <a:off x="5255359" y="1339215"/>
              <a:ext cx="4279576" cy="4279576"/>
            </a:xfrm>
            <a:prstGeom prst="rect">
              <a:avLst/>
            </a:prstGeom>
          </p:spPr>
        </p:pic>
        <p:sp>
          <p:nvSpPr>
            <p:cNvPr id="3" name="TextBox 2">
              <a:extLst>
                <a:ext uri="{FF2B5EF4-FFF2-40B4-BE49-F238E27FC236}">
                  <a16:creationId xmlns:a16="http://schemas.microsoft.com/office/drawing/2014/main" id="{AB609740-FEEC-4400-A739-55C449D3FE09}"/>
                </a:ext>
              </a:extLst>
            </p:cNvPr>
            <p:cNvSpPr txBox="1"/>
            <p:nvPr/>
          </p:nvSpPr>
          <p:spPr>
            <a:xfrm>
              <a:off x="6076949" y="2628900"/>
              <a:ext cx="1000125" cy="230832"/>
            </a:xfrm>
            <a:prstGeom prst="rect">
              <a:avLst/>
            </a:prstGeom>
            <a:noFill/>
          </p:spPr>
          <p:txBody>
            <a:bodyPr wrap="square" rtlCol="0">
              <a:spAutoFit/>
            </a:bodyPr>
            <a:lstStyle/>
            <a:p>
              <a:r>
                <a:rPr lang="en-US" sz="900" cap="small" dirty="0"/>
                <a:t>Sacramento</a:t>
              </a:r>
            </a:p>
          </p:txBody>
        </p:sp>
        <p:sp>
          <p:nvSpPr>
            <p:cNvPr id="5" name="Star: 5 Points 4">
              <a:extLst>
                <a:ext uri="{FF2B5EF4-FFF2-40B4-BE49-F238E27FC236}">
                  <a16:creationId xmlns:a16="http://schemas.microsoft.com/office/drawing/2014/main" id="{2AB8DAA7-2CAD-4B46-9B70-0F86BE46C88C}"/>
                </a:ext>
              </a:extLst>
            </p:cNvPr>
            <p:cNvSpPr/>
            <p:nvPr/>
          </p:nvSpPr>
          <p:spPr>
            <a:xfrm>
              <a:off x="6465059" y="2859732"/>
              <a:ext cx="95250" cy="104775"/>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3AE"/>
                </a:solidFill>
              </a:endParaRPr>
            </a:p>
          </p:txBody>
        </p:sp>
      </p:grpSp>
      <p:sp>
        <p:nvSpPr>
          <p:cNvPr id="12" name="TextBox 11">
            <a:extLst>
              <a:ext uri="{FF2B5EF4-FFF2-40B4-BE49-F238E27FC236}">
                <a16:creationId xmlns:a16="http://schemas.microsoft.com/office/drawing/2014/main" id="{752E1063-E0A7-1A27-0858-16791702BB59}"/>
              </a:ext>
            </a:extLst>
          </p:cNvPr>
          <p:cNvSpPr txBox="1"/>
          <p:nvPr/>
        </p:nvSpPr>
        <p:spPr>
          <a:xfrm>
            <a:off x="6154772" y="5395740"/>
            <a:ext cx="3135144" cy="523220"/>
          </a:xfrm>
          <a:prstGeom prst="rect">
            <a:avLst/>
          </a:prstGeom>
          <a:noFill/>
        </p:spPr>
        <p:txBody>
          <a:bodyPr wrap="square">
            <a:spAutoFit/>
          </a:bodyPr>
          <a:lstStyle/>
          <a:p>
            <a:pPr marL="12700" lvl="0">
              <a:buClr>
                <a:schemeClr val="tx1"/>
              </a:buClr>
            </a:pPr>
            <a:r>
              <a:rPr lang="en-US" sz="14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Contact  </a:t>
            </a:r>
            <a:r>
              <a:rPr lang="en-US"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Burke Kennedy</a:t>
            </a:r>
            <a:r>
              <a:rPr lang="en-US" sz="14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 Western Sales Associate, at </a:t>
            </a:r>
            <a:r>
              <a:rPr lang="en-US" sz="14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hlinkClick r:id="rId6"/>
              </a:rPr>
              <a:t>burke@agri-pulse.com</a:t>
            </a:r>
            <a:r>
              <a:rPr lang="en-US" sz="1400" dirty="0">
                <a:solidFill>
                  <a:schemeClr val="tx1">
                    <a:lumMod val="75000"/>
                    <a:lumOff val="25000"/>
                  </a:schemeClr>
                </a:solidFill>
                <a:latin typeface="Calibri" panose="020F0502020204030204" pitchFamily="34" charset="0"/>
                <a:ea typeface="Verdana"/>
                <a:cs typeface="Calibri" panose="020F0502020204030204" pitchFamily="34" charset="0"/>
                <a:sym typeface="Verdana"/>
              </a:rPr>
              <a:t> </a:t>
            </a:r>
          </a:p>
        </p:txBody>
      </p:sp>
    </p:spTree>
    <p:extLst>
      <p:ext uri="{BB962C8B-B14F-4D97-AF65-F5344CB8AC3E}">
        <p14:creationId xmlns:p14="http://schemas.microsoft.com/office/powerpoint/2010/main" val="147257114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3648</Words>
  <Application>Microsoft Office PowerPoint</Application>
  <PresentationFormat>Custom</PresentationFormat>
  <Paragraphs>570</Paragraphs>
  <Slides>18</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Arial</vt:lpstr>
      <vt:lpstr>Calibri</vt:lpstr>
      <vt:lpstr>Franklin Gothic Heavy</vt:lpstr>
      <vt:lpstr>Georgia</vt:lpstr>
      <vt:lpstr>Roboto</vt:lpstr>
      <vt:lpstr>Times New Roman</vt:lpstr>
      <vt:lpstr>Verdana</vt:lpstr>
      <vt:lpstr>Verdana Bold</vt:lpstr>
      <vt:lpstr>Wingdings</vt:lpstr>
      <vt:lpstr>Office Theme</vt:lpstr>
      <vt:lpstr>PowerPoint Presentation</vt:lpstr>
      <vt:lpstr>PowerPoint Presentation</vt:lpstr>
      <vt:lpstr>Thank You…</vt:lpstr>
      <vt:lpstr>Who We Are…</vt:lpstr>
      <vt:lpstr>What We Do…</vt:lpstr>
      <vt:lpstr>Subscriber Profile  Reaching more than 10,000+ influencers!</vt:lpstr>
      <vt:lpstr>PowerPoint Presentation</vt:lpstr>
      <vt:lpstr>PowerPoint Presentation</vt:lpstr>
      <vt:lpstr>PowerPoint Presentation</vt:lpstr>
      <vt:lpstr>PowerPoint Presentation</vt:lpstr>
      <vt:lpstr>Agri-Pulse.com</vt:lpstr>
      <vt:lpstr>PowerPoint Presentation</vt:lpstr>
      <vt:lpstr>PowerPoint Presentation</vt:lpstr>
      <vt:lpstr>PowerPoint Presentation</vt:lpstr>
      <vt:lpstr>PowerPoint Presentation</vt:lpstr>
      <vt:lpstr>Webinars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Cassandra Nelson</cp:lastModifiedBy>
  <cp:revision>290</cp:revision>
  <cp:lastPrinted>2019-12-14T17:28:23Z</cp:lastPrinted>
  <dcterms:modified xsi:type="dcterms:W3CDTF">2024-12-10T14:10:44Z</dcterms:modified>
</cp:coreProperties>
</file>